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3" r:id="rId2"/>
    <p:sldId id="274" r:id="rId3"/>
    <p:sldId id="275" r:id="rId4"/>
    <p:sldId id="290" r:id="rId5"/>
    <p:sldId id="276" r:id="rId6"/>
    <p:sldId id="257" r:id="rId7"/>
    <p:sldId id="258" r:id="rId8"/>
    <p:sldId id="259" r:id="rId9"/>
    <p:sldId id="260" r:id="rId10"/>
    <p:sldId id="261" r:id="rId11"/>
    <p:sldId id="262" r:id="rId12"/>
    <p:sldId id="263" r:id="rId13"/>
    <p:sldId id="264" r:id="rId14"/>
    <p:sldId id="265" r:id="rId15"/>
    <p:sldId id="266" r:id="rId16"/>
    <p:sldId id="267" r:id="rId17"/>
    <p:sldId id="286" r:id="rId18"/>
    <p:sldId id="287" r:id="rId19"/>
    <p:sldId id="279" r:id="rId20"/>
    <p:sldId id="280" r:id="rId21"/>
    <p:sldId id="281" r:id="rId22"/>
    <p:sldId id="282" r:id="rId23"/>
    <p:sldId id="283" r:id="rId24"/>
    <p:sldId id="284" r:id="rId25"/>
    <p:sldId id="285" r:id="rId26"/>
    <p:sldId id="288" r:id="rId27"/>
    <p:sldId id="289" r:id="rId2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51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EFEC4B09-6B2A-4910-8C86-87758E1128E0}" type="datetimeFigureOut">
              <a:rPr lang="en-US" smtClean="0"/>
              <a:pPr/>
              <a:t>2/5/2024</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CF32A81E-DA23-4F28-9C43-1429FF064E3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2EEAB6-F3E4-46BC-93D6-5F4C2ED775CA}"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4C615F-979E-43CD-9D9E-4F9A35ED1025}"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4C615F-979E-43CD-9D9E-4F9A35ED1025}"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4C615F-979E-43CD-9D9E-4F9A35ED1025}"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4C615F-979E-43CD-9D9E-4F9A35ED1025}"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4C615F-979E-43CD-9D9E-4F9A35ED1025}" type="datetimeFigureOut">
              <a:rPr lang="en-US" smtClean="0"/>
              <a:pPr/>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4C615F-979E-43CD-9D9E-4F9A35ED1025}" type="datetimeFigureOut">
              <a:rPr lang="en-US" smtClean="0"/>
              <a:pPr/>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4C615F-979E-43CD-9D9E-4F9A35ED1025}" type="datetimeFigureOut">
              <a:rPr lang="en-US" smtClean="0"/>
              <a:pPr/>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4C615F-979E-43CD-9D9E-4F9A35ED1025}" type="datetimeFigureOut">
              <a:rPr lang="en-US" smtClean="0"/>
              <a:pPr/>
              <a:t>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C615F-979E-43CD-9D9E-4F9A35ED1025}" type="datetimeFigureOut">
              <a:rPr lang="en-US" smtClean="0"/>
              <a:pPr/>
              <a:t>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4C615F-979E-43CD-9D9E-4F9A35ED1025}" type="datetimeFigureOut">
              <a:rPr lang="en-US" smtClean="0"/>
              <a:pPr/>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4C615F-979E-43CD-9D9E-4F9A35ED1025}" type="datetimeFigureOut">
              <a:rPr lang="en-US" smtClean="0"/>
              <a:pPr/>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8B97A-2C04-4D90-8E90-BF4E5129824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C615F-979E-43CD-9D9E-4F9A35ED1025}" type="datetimeFigureOut">
              <a:rPr lang="en-US" smtClean="0"/>
              <a:pPr/>
              <a:t>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78B97A-2C04-4D90-8E90-BF4E512982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rotWithShape="1">
          <a:blip r:embed="rId3" cstate="print">
            <a:extLst>
              <a:ext uri="{BEBA8EAE-BF5A-486C-A8C5-ECC9F3942E4B}">
                <a14:imgProps xmlns="" xmlns:a14="http://schemas.microsoft.com/office/drawing/2010/main">
                  <a14:imgLayer r:embed="">
                    <a14:imgEffect>
                      <a14:sharpenSoften amount="-26000"/>
                    </a14:imgEffect>
                    <a14:imgEffect>
                      <a14:brightnessContrast bright="4000"/>
                    </a14:imgEffect>
                  </a14:imgLayer>
                </a14:imgProps>
              </a:ext>
            </a:extLst>
          </a:blip>
          <a:srcRect r="48333" b="47778"/>
          <a:stretch/>
        </p:blipFill>
        <p:spPr bwMode="auto">
          <a:xfrm>
            <a:off x="0" y="1"/>
            <a:ext cx="3276600" cy="1750798"/>
          </a:xfrm>
          <a:prstGeom prst="rect">
            <a:avLst/>
          </a:prstGeom>
          <a:noFill/>
          <a:ln w="9525">
            <a:noFill/>
            <a:miter lim="800000"/>
            <a:headEnd/>
            <a:tailEnd/>
          </a:ln>
        </p:spPr>
      </p:pic>
      <p:pic>
        <p:nvPicPr>
          <p:cNvPr id="6" name="Picture 5" descr="https://encrypted-tbn3.gstatic.com/images?q=tbn:ANd9GcSNMh6Rji0eztXv77_14_w4SwaHJ56XFGHRCHA6UahykaDZCVuXHQ"/>
          <p:cNvPicPr>
            <a:picLocks noChangeAspect="1" noChangeArrowheads="1"/>
          </p:cNvPicPr>
          <p:nvPr/>
        </p:nvPicPr>
        <p:blipFill rotWithShape="1">
          <a:blip r:embed="rId4" cstate="print">
            <a:extLst>
              <a:ext uri="{28A0092B-C50C-407E-A947-70E740481C1C}">
                <a14:useLocalDpi xmlns="" xmlns:a14="http://schemas.microsoft.com/office/drawing/2010/main" val="0"/>
              </a:ext>
            </a:extLst>
          </a:blip>
          <a:srcRect l="20546" r="17877" b="25510"/>
          <a:stretch/>
        </p:blipFill>
        <p:spPr bwMode="auto">
          <a:xfrm>
            <a:off x="6629400" y="0"/>
            <a:ext cx="2514600" cy="167640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Rectangle 6"/>
          <p:cNvSpPr/>
          <p:nvPr/>
        </p:nvSpPr>
        <p:spPr>
          <a:xfrm>
            <a:off x="1676400" y="4267200"/>
            <a:ext cx="5943600" cy="1754326"/>
          </a:xfrm>
          <a:prstGeom prst="rect">
            <a:avLst/>
          </a:prstGeom>
        </p:spPr>
        <p:txBody>
          <a:bodyPr wrap="square">
            <a:spAutoFit/>
          </a:bodyPr>
          <a:lstStyle/>
          <a:p>
            <a:pPr algn="ctr">
              <a:buFont typeface="Wingdings" pitchFamily="2" charset="2"/>
              <a:buNone/>
            </a:pPr>
            <a:r>
              <a:rPr lang="en-US" b="1" dirty="0" smtClean="0"/>
              <a:t>Presented by</a:t>
            </a:r>
            <a:endParaRPr lang="gu-IN" b="1" dirty="0" smtClean="0"/>
          </a:p>
          <a:p>
            <a:pPr algn="ctr">
              <a:buFont typeface="Wingdings" pitchFamily="2" charset="2"/>
              <a:buNone/>
            </a:pPr>
            <a:r>
              <a:rPr lang="en-US" b="1" dirty="0" smtClean="0"/>
              <a:t>Dr. KIRIT  N. SHELAT</a:t>
            </a:r>
            <a:r>
              <a:rPr lang="en-US" dirty="0" smtClean="0"/>
              <a:t>, </a:t>
            </a:r>
            <a:r>
              <a:rPr lang="en-US" b="1" dirty="0" smtClean="0"/>
              <a:t>IAS (RTD)</a:t>
            </a:r>
            <a:r>
              <a:rPr lang="en-US" dirty="0" smtClean="0"/>
              <a:t/>
            </a:r>
            <a:br>
              <a:rPr lang="en-US" dirty="0" smtClean="0"/>
            </a:br>
            <a:r>
              <a:rPr lang="en-US" dirty="0" smtClean="0"/>
              <a:t>Executive Chairman</a:t>
            </a:r>
            <a:br>
              <a:rPr lang="en-US" dirty="0" smtClean="0"/>
            </a:br>
            <a:r>
              <a:rPr lang="en-US" dirty="0" smtClean="0"/>
              <a:t>National Council for Climate Change</a:t>
            </a:r>
            <a:br>
              <a:rPr lang="en-US" dirty="0" smtClean="0"/>
            </a:br>
            <a:r>
              <a:rPr lang="en-US" dirty="0" smtClean="0"/>
              <a:t>Sustainable Development and Public Leadership (NCCSD)</a:t>
            </a:r>
            <a:endParaRPr lang="gu-IN" b="1" dirty="0" smtClean="0"/>
          </a:p>
          <a:p>
            <a:pPr algn="ctr">
              <a:buFont typeface="Wingdings" pitchFamily="2" charset="2"/>
              <a:buNone/>
            </a:pPr>
            <a:endParaRPr lang="en-US" b="1" dirty="0" smtClean="0"/>
          </a:p>
        </p:txBody>
      </p:sp>
      <p:sp>
        <p:nvSpPr>
          <p:cNvPr id="8" name="Rectangle 7"/>
          <p:cNvSpPr/>
          <p:nvPr/>
        </p:nvSpPr>
        <p:spPr>
          <a:xfrm>
            <a:off x="533400" y="1981200"/>
            <a:ext cx="8001000" cy="1938992"/>
          </a:xfrm>
          <a:prstGeom prst="rect">
            <a:avLst/>
          </a:prstGeom>
        </p:spPr>
        <p:txBody>
          <a:bodyPr wrap="square">
            <a:spAutoFit/>
          </a:bodyPr>
          <a:lstStyle/>
          <a:p>
            <a:pPr algn="ctr">
              <a:lnSpc>
                <a:spcPct val="150000"/>
              </a:lnSpc>
            </a:pPr>
            <a:r>
              <a:rPr lang="gu-IN" sz="4000" b="1" dirty="0" smtClean="0"/>
              <a:t>અમૃતકાળમાં કૃષિ:-</a:t>
            </a:r>
            <a:endParaRPr lang="en-US" sz="4000" b="1" dirty="0" smtClean="0"/>
          </a:p>
          <a:p>
            <a:pPr algn="ctr">
              <a:lnSpc>
                <a:spcPct val="150000"/>
              </a:lnSpc>
            </a:pPr>
            <a:r>
              <a:rPr lang="gu-IN" sz="4000" b="1" dirty="0" smtClean="0"/>
              <a:t>ભવિષ્યની ખેતી</a:t>
            </a:r>
            <a:endParaRPr lang="en-US"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6186309"/>
          </a:xfrm>
          <a:prstGeom prst="rect">
            <a:avLst/>
          </a:prstGeom>
          <a:noFill/>
        </p:spPr>
        <p:txBody>
          <a:bodyPr wrap="square" rtlCol="0">
            <a:spAutoFit/>
          </a:bodyPr>
          <a:lstStyle/>
          <a:p>
            <a:pPr algn="ctr">
              <a:lnSpc>
                <a:spcPct val="150000"/>
              </a:lnSpc>
            </a:pPr>
            <a:r>
              <a:rPr lang="gu-IN" sz="2400" b="1" u="sng" dirty="0" smtClean="0">
                <a:solidFill>
                  <a:srgbClr val="00B0F0"/>
                </a:solidFill>
              </a:rPr>
              <a:t>આવક વધારવાના સુચનો : </a:t>
            </a:r>
            <a:endParaRPr lang="en-US" sz="2400" b="1" u="sng" dirty="0" smtClean="0">
              <a:solidFill>
                <a:srgbClr val="00B0F0"/>
              </a:solidFill>
            </a:endParaRPr>
          </a:p>
          <a:p>
            <a:pPr algn="ctr">
              <a:lnSpc>
                <a:spcPct val="150000"/>
              </a:lnSpc>
            </a:pPr>
            <a:r>
              <a:rPr lang="gu-IN" sz="2400" b="1" u="sng" dirty="0" smtClean="0">
                <a:solidFill>
                  <a:srgbClr val="00B0F0"/>
                </a:solidFill>
              </a:rPr>
              <a:t>નવા </a:t>
            </a:r>
            <a:r>
              <a:rPr lang="gu-IN" sz="2400" b="1" u="sng" dirty="0">
                <a:solidFill>
                  <a:srgbClr val="00B0F0"/>
                </a:solidFill>
              </a:rPr>
              <a:t>ખેતીલાયક </a:t>
            </a:r>
            <a:r>
              <a:rPr lang="gu-IN" sz="2400" b="1" u="sng" dirty="0" smtClean="0">
                <a:solidFill>
                  <a:srgbClr val="00B0F0"/>
                </a:solidFill>
              </a:rPr>
              <a:t>વિસ્તારો</a:t>
            </a:r>
            <a:endParaRPr lang="en-US" sz="2400" b="1" u="sng" dirty="0" smtClean="0">
              <a:solidFill>
                <a:srgbClr val="00B0F0"/>
              </a:solidFill>
            </a:endParaRPr>
          </a:p>
          <a:p>
            <a:pPr>
              <a:lnSpc>
                <a:spcPct val="150000"/>
              </a:lnSpc>
            </a:pPr>
            <a:r>
              <a:rPr lang="en-US" b="1" dirty="0" smtClean="0"/>
              <a:t>•  </a:t>
            </a:r>
            <a:r>
              <a:rPr lang="gu-IN" b="1" dirty="0" smtClean="0"/>
              <a:t>ગુજરાતમાં </a:t>
            </a:r>
            <a:r>
              <a:rPr lang="gu-IN" b="1" dirty="0"/>
              <a:t>છેલ્લા બે દાયકામાં હવામાનના બદલાવ જોવા મળ્યા છે. સૌરાષ્ટ્ર</a:t>
            </a:r>
            <a:r>
              <a:rPr lang="en-US" b="1" dirty="0"/>
              <a:t>, </a:t>
            </a:r>
            <a:r>
              <a:rPr lang="gu-IN" b="1" dirty="0" smtClean="0"/>
              <a:t>કચ્છ અને</a:t>
            </a:r>
          </a:p>
          <a:p>
            <a:pPr>
              <a:lnSpc>
                <a:spcPct val="150000"/>
              </a:lnSpc>
            </a:pPr>
            <a:r>
              <a:rPr lang="gu-IN" b="1" dirty="0" smtClean="0"/>
              <a:t> </a:t>
            </a:r>
            <a:r>
              <a:rPr lang="gu-IN" b="1" dirty="0"/>
              <a:t>ઉત્તર ગુજરાતના અગાઉના દુષ્કાળગ્રસ્ત વિસ્તારો હરિયાળા બની ગયા </a:t>
            </a:r>
            <a:r>
              <a:rPr lang="gu-IN" b="1" dirty="0" smtClean="0"/>
              <a:t>છે</a:t>
            </a:r>
            <a:r>
              <a:rPr lang="en-US" b="1" dirty="0" smtClean="0"/>
              <a:t>–</a:t>
            </a:r>
            <a:r>
              <a:rPr lang="gu-IN" b="1" dirty="0" smtClean="0"/>
              <a:t>જેમાં સારો વરસાદ</a:t>
            </a:r>
          </a:p>
          <a:p>
            <a:pPr>
              <a:lnSpc>
                <a:spcPct val="150000"/>
              </a:lnSpc>
            </a:pPr>
            <a:r>
              <a:rPr lang="gu-IN" b="1" dirty="0" smtClean="0"/>
              <a:t> </a:t>
            </a:r>
            <a:r>
              <a:rPr lang="gu-IN" b="1" dirty="0"/>
              <a:t>વરસી રહેલા </a:t>
            </a:r>
            <a:r>
              <a:rPr lang="gu-IN" b="1" dirty="0" smtClean="0"/>
              <a:t>વિસ્તારોમાં રણ </a:t>
            </a:r>
            <a:r>
              <a:rPr lang="gu-IN" b="1" dirty="0"/>
              <a:t>વિસ્તારોનો </a:t>
            </a:r>
            <a:r>
              <a:rPr lang="gu-IN" b="1" dirty="0" smtClean="0"/>
              <a:t>પણ આમાં </a:t>
            </a:r>
            <a:r>
              <a:rPr lang="gu-IN" b="1" dirty="0"/>
              <a:t>સમાવેશ થાય છે.</a:t>
            </a:r>
            <a:endParaRPr lang="en-US" dirty="0"/>
          </a:p>
          <a:p>
            <a:pPr>
              <a:lnSpc>
                <a:spcPct val="150000"/>
              </a:lnSpc>
            </a:pPr>
            <a:r>
              <a:rPr lang="en-US" b="1" dirty="0" smtClean="0"/>
              <a:t>•  </a:t>
            </a:r>
            <a:r>
              <a:rPr lang="gu-IN" b="1" dirty="0"/>
              <a:t>આનાથી રણના કેટલાક વિસ્તારો નવા ખેતીલાયક વિસ્તારો બની રહ્યા છે. </a:t>
            </a:r>
            <a:r>
              <a:rPr lang="gu-IN" b="1" dirty="0" smtClean="0"/>
              <a:t>આ વિસ્તારોનો</a:t>
            </a:r>
          </a:p>
          <a:p>
            <a:pPr>
              <a:lnSpc>
                <a:spcPct val="150000"/>
              </a:lnSpc>
            </a:pPr>
            <a:r>
              <a:rPr lang="gu-IN" b="1" dirty="0" smtClean="0"/>
              <a:t>  </a:t>
            </a:r>
            <a:r>
              <a:rPr lang="gu-IN" b="1" dirty="0"/>
              <a:t>ઉપયોગ ઘાસ</a:t>
            </a:r>
            <a:r>
              <a:rPr lang="en-US" b="1" dirty="0"/>
              <a:t>, </a:t>
            </a:r>
            <a:r>
              <a:rPr lang="gu-IN" b="1" dirty="0"/>
              <a:t>ઘાસચારાના વૃક્ષો અને ખારાશ પચાવી શકે તેવા ખજૂર</a:t>
            </a:r>
            <a:r>
              <a:rPr lang="en-US" b="1" dirty="0"/>
              <a:t>, </a:t>
            </a:r>
            <a:r>
              <a:rPr lang="gu-IN" b="1" dirty="0" smtClean="0"/>
              <a:t>સુબાબુલ</a:t>
            </a:r>
            <a:r>
              <a:rPr lang="en-US" b="1" dirty="0"/>
              <a:t>,</a:t>
            </a:r>
            <a:r>
              <a:rPr lang="gu-IN" b="1" dirty="0"/>
              <a:t> </a:t>
            </a:r>
            <a:r>
              <a:rPr lang="gu-IN" b="1" dirty="0" smtClean="0"/>
              <a:t>આવળ</a:t>
            </a:r>
            <a:r>
              <a:rPr lang="en-US" b="1" dirty="0" smtClean="0"/>
              <a:t> </a:t>
            </a:r>
            <a:endParaRPr lang="gu-IN" b="1" dirty="0" smtClean="0"/>
          </a:p>
          <a:p>
            <a:pPr>
              <a:lnSpc>
                <a:spcPct val="150000"/>
              </a:lnSpc>
            </a:pPr>
            <a:r>
              <a:rPr lang="gu-IN" b="1" dirty="0" smtClean="0"/>
              <a:t>  વગેરે </a:t>
            </a:r>
            <a:r>
              <a:rPr lang="gu-IN" b="1" dirty="0"/>
              <a:t>ઉછેરી શકાય તેમ છે</a:t>
            </a:r>
            <a:r>
              <a:rPr lang="gu-IN" b="1" dirty="0" smtClean="0"/>
              <a:t>.</a:t>
            </a:r>
          </a:p>
          <a:p>
            <a:pPr>
              <a:lnSpc>
                <a:spcPct val="150000"/>
              </a:lnSpc>
              <a:buFont typeface="Arial" pitchFamily="34" charset="0"/>
              <a:buChar char="•"/>
            </a:pPr>
            <a:r>
              <a:rPr lang="gu-IN" b="1" dirty="0" smtClean="0"/>
              <a:t> </a:t>
            </a:r>
            <a:r>
              <a:rPr lang="gu-IN" b="1" dirty="0"/>
              <a:t>એક વિશાળ પશુધનના અર્થતંત્રને આ </a:t>
            </a:r>
            <a:r>
              <a:rPr lang="gu-IN" b="1" dirty="0" smtClean="0"/>
              <a:t>દ્વારા </a:t>
            </a:r>
            <a:r>
              <a:rPr lang="gu-IN" b="1" dirty="0"/>
              <a:t>સર્જન કરી </a:t>
            </a:r>
            <a:r>
              <a:rPr lang="gu-IN" b="1" dirty="0" smtClean="0"/>
              <a:t>શકાય તેમ </a:t>
            </a:r>
            <a:r>
              <a:rPr lang="gu-IN" b="1" dirty="0"/>
              <a:t>છે. આ </a:t>
            </a:r>
            <a:r>
              <a:rPr lang="gu-IN" b="1" dirty="0" smtClean="0"/>
              <a:t>વિસ્તારોમાં</a:t>
            </a:r>
          </a:p>
          <a:p>
            <a:pPr>
              <a:lnSpc>
                <a:spcPct val="150000"/>
              </a:lnSpc>
            </a:pPr>
            <a:r>
              <a:rPr lang="gu-IN" b="1" dirty="0" smtClean="0"/>
              <a:t>  </a:t>
            </a:r>
            <a:r>
              <a:rPr lang="gu-IN" b="1" dirty="0"/>
              <a:t>સોલાર ડિસેલિનેશન પ્લાન્ટ દ્વારા પીવાનું </a:t>
            </a:r>
            <a:r>
              <a:rPr lang="gu-IN" b="1" dirty="0" smtClean="0"/>
              <a:t>પાણી </a:t>
            </a:r>
            <a:r>
              <a:rPr lang="gu-IN" b="1" dirty="0"/>
              <a:t>પૂરું પાડી શકાય છે. </a:t>
            </a:r>
            <a:endParaRPr lang="gu-IN" b="1" dirty="0" smtClean="0"/>
          </a:p>
          <a:p>
            <a:pPr>
              <a:lnSpc>
                <a:spcPct val="150000"/>
              </a:lnSpc>
              <a:buFont typeface="Arial" pitchFamily="34" charset="0"/>
              <a:buChar char="•"/>
            </a:pPr>
            <a:r>
              <a:rPr lang="gu-IN" b="1" dirty="0" smtClean="0"/>
              <a:t> આવી </a:t>
            </a:r>
            <a:r>
              <a:rPr lang="gu-IN" b="1" dirty="0"/>
              <a:t>અર્થવ્યવસ્થા વિશાળ રોજગાર</a:t>
            </a:r>
            <a:r>
              <a:rPr lang="en-US" b="1" dirty="0"/>
              <a:t>, </a:t>
            </a:r>
            <a:r>
              <a:rPr lang="gu-IN" b="1" dirty="0"/>
              <a:t>આવક અને સીએનજી </a:t>
            </a:r>
            <a:r>
              <a:rPr lang="gu-IN" b="1" dirty="0" smtClean="0"/>
              <a:t>ગેસ </a:t>
            </a:r>
            <a:r>
              <a:rPr lang="gu-IN" b="1" dirty="0"/>
              <a:t>અને છાણનું પ્રદાન કરશે </a:t>
            </a:r>
            <a:endParaRPr lang="gu-IN" b="1" dirty="0" smtClean="0"/>
          </a:p>
          <a:p>
            <a:pPr>
              <a:lnSpc>
                <a:spcPct val="150000"/>
              </a:lnSpc>
            </a:pPr>
            <a:r>
              <a:rPr lang="gu-IN" b="1" dirty="0" smtClean="0"/>
              <a:t>  જેનો </a:t>
            </a:r>
            <a:r>
              <a:rPr lang="gu-IN" b="1" dirty="0"/>
              <a:t>ઉપયોગ જમીનની ફળદ્રુપતા પુનઃસ્થાપિત કરવા </a:t>
            </a:r>
            <a:r>
              <a:rPr lang="gu-IN" b="1" dirty="0" smtClean="0"/>
              <a:t>માટે </a:t>
            </a:r>
            <a:r>
              <a:rPr lang="gu-IN" b="1" dirty="0"/>
              <a:t>કરી શકાય છે. આ આવક </a:t>
            </a:r>
            <a:endParaRPr lang="gu-IN" b="1" dirty="0" smtClean="0"/>
          </a:p>
          <a:p>
            <a:pPr>
              <a:lnSpc>
                <a:spcPct val="150000"/>
              </a:lnSpc>
            </a:pPr>
            <a:r>
              <a:rPr lang="gu-IN" b="1" dirty="0" smtClean="0"/>
              <a:t>  વધારવા </a:t>
            </a:r>
            <a:r>
              <a:rPr lang="gu-IN" b="1" dirty="0"/>
              <a:t>માટે સૌથી અગત્યનું સૂચન છે</a:t>
            </a:r>
            <a:r>
              <a:rPr lang="gu-IN" b="1" dirty="0" smtClean="0"/>
              <a:t>.</a:t>
            </a:r>
          </a:p>
          <a:p>
            <a:pPr>
              <a:lnSpc>
                <a:spcPct val="150000"/>
              </a:lnSpc>
              <a:buFont typeface="Arial" pitchFamily="34" charset="0"/>
              <a:buChar char="•"/>
            </a:pPr>
            <a:r>
              <a:rPr lang="gu-IN" b="1" dirty="0" smtClean="0"/>
              <a:t> નવા વિસ્તારો ઓળખવાની કામગીરી બેસાગ- ભાસ્કરાચાર્ય સંસ્થાને આપી શકાય.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1"/>
            <a:ext cx="8229600" cy="6417141"/>
          </a:xfrm>
          <a:prstGeom prst="rect">
            <a:avLst/>
          </a:prstGeom>
          <a:noFill/>
        </p:spPr>
        <p:txBody>
          <a:bodyPr wrap="square" rtlCol="0">
            <a:spAutoFit/>
          </a:bodyPr>
          <a:lstStyle/>
          <a:p>
            <a:pPr algn="ctr"/>
            <a:r>
              <a:rPr lang="gu-IN" sz="2000" b="1" u="sng" dirty="0" smtClean="0">
                <a:solidFill>
                  <a:srgbClr val="00B0F0"/>
                </a:solidFill>
              </a:rPr>
              <a:t>આવક વધારવાનાં સૂચનો:</a:t>
            </a:r>
          </a:p>
          <a:p>
            <a:pPr algn="ctr"/>
            <a:endParaRPr lang="gu-IN" sz="2000" b="1" u="sng" dirty="0" smtClean="0">
              <a:solidFill>
                <a:srgbClr val="00B0F0"/>
              </a:solidFill>
            </a:endParaRPr>
          </a:p>
          <a:p>
            <a:pPr algn="ctr"/>
            <a:r>
              <a:rPr lang="gu-IN" sz="2000" b="1" u="sng" dirty="0" smtClean="0">
                <a:solidFill>
                  <a:srgbClr val="00B0F0"/>
                </a:solidFill>
              </a:rPr>
              <a:t>ખેડૂતોનું નુકશાન અટકાવો</a:t>
            </a:r>
            <a:r>
              <a:rPr lang="gu-IN" dirty="0" smtClean="0"/>
              <a:t>:</a:t>
            </a:r>
          </a:p>
          <a:p>
            <a:pPr algn="just">
              <a:lnSpc>
                <a:spcPct val="150000"/>
              </a:lnSpc>
            </a:pPr>
            <a:r>
              <a:rPr lang="gu-IN" b="1" i="1" dirty="0" smtClean="0"/>
              <a:t>પરીવાહનથી નુકશાન</a:t>
            </a:r>
            <a:r>
              <a:rPr lang="gu-IN" b="1" dirty="0" smtClean="0"/>
              <a:t>: </a:t>
            </a:r>
            <a:r>
              <a:rPr lang="gu-IN" dirty="0" smtClean="0"/>
              <a:t>ખેતરથી બજાર સુધી પહોંચવામાં અંદાજીત નુકશાન લગભગ ૨૫ થી ૪૦% છે.</a:t>
            </a:r>
          </a:p>
          <a:p>
            <a:pPr>
              <a:lnSpc>
                <a:spcPct val="150000"/>
              </a:lnSpc>
            </a:pPr>
            <a:r>
              <a:rPr lang="gu-IN" b="1" i="1" dirty="0"/>
              <a:t>ઓછા </a:t>
            </a:r>
            <a:r>
              <a:rPr lang="gu-IN" b="1" i="1" dirty="0" smtClean="0"/>
              <a:t>ભાવે વેચાણ :</a:t>
            </a:r>
            <a:r>
              <a:rPr lang="gu-IN" b="1" dirty="0" smtClean="0"/>
              <a:t> </a:t>
            </a:r>
            <a:r>
              <a:rPr lang="gu-IN" dirty="0" smtClean="0"/>
              <a:t>ગરીબ ખેડૂતો તેમની પેદાશો </a:t>
            </a:r>
            <a:r>
              <a:rPr lang="en-US" dirty="0" smtClean="0"/>
              <a:t>MSP</a:t>
            </a:r>
            <a:r>
              <a:rPr lang="gu-IN" dirty="0" smtClean="0"/>
              <a:t> કેન્દ્ર સુધી લઇ જવાની સ્થિતિમાં નથી. તેથી ઓછ ભાવે સ્થાનિક વેચાણ કરે છે.અંદાજીત ૧૦ થી ૧૫ ટકા ઓછા ભાવે વેચાણ થાય છે. </a:t>
            </a:r>
          </a:p>
          <a:p>
            <a:pPr algn="just">
              <a:lnSpc>
                <a:spcPct val="150000"/>
              </a:lnSpc>
            </a:pPr>
            <a:r>
              <a:rPr lang="en-US" b="1" i="1" dirty="0" smtClean="0"/>
              <a:t>MSP</a:t>
            </a:r>
            <a:r>
              <a:rPr lang="gu-IN" b="1" dirty="0" smtClean="0"/>
              <a:t> </a:t>
            </a:r>
            <a:r>
              <a:rPr lang="gu-IN" dirty="0" smtClean="0"/>
              <a:t>કેન્દ્ર ગ્રામ્ય સ્તરેથી ઉત્પાદન એકત્રીત કરી શકે છે જેમ કે દૂધ ઉત્પાદક સંઘ દૂધનાં સંગ્રહ માટે કરે છે. તે જ રીતે આ વ્યવસ્થા ગોઠવી શકાય તેમ છે. આમ કરવાથી ગરીબ ખેડૂતોનોની આવકમાં ૨૦ ટકા વધારો શક્ય છે.    </a:t>
            </a:r>
          </a:p>
          <a:p>
            <a:pPr algn="just">
              <a:lnSpc>
                <a:spcPct val="150000"/>
              </a:lnSpc>
            </a:pPr>
            <a:r>
              <a:rPr lang="gu-IN" b="1" i="1" dirty="0"/>
              <a:t>બનાવટી </a:t>
            </a:r>
            <a:r>
              <a:rPr lang="gu-IN" b="1" i="1" dirty="0" smtClean="0"/>
              <a:t>ઇનપૂટ </a:t>
            </a:r>
            <a:r>
              <a:rPr lang="gu-IN" dirty="0" smtClean="0"/>
              <a:t>– ગ્રાહક બાબતોના વિભાગના એક અભ્યાસ મુજબ– ૫૦% થી વધુ બીજ નકલી છે અને તે જ રીતે નકલી મિશ્ર ખાતરો અને જંતુનાશકો દવાઓ વેચાય છે. નકલી ઇનપૂટ કૃષિ ઉત્પાદન પર વેપરીત અસર કરે છે. તેના ઉત્પાદકો અને વિતરકોને સખત સજા કરવાની જરૂર છે ખેડૂતોને જાગૃત કરવાની પણ જરૂર છે કે તેઓ કોઇ પણ બીન પ્રમાણીત ખાતર, દવાઓ કે બીયારણ ન ખરીદે.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686800" cy="5262979"/>
          </a:xfrm>
          <a:prstGeom prst="rect">
            <a:avLst/>
          </a:prstGeom>
          <a:noFill/>
        </p:spPr>
        <p:txBody>
          <a:bodyPr wrap="square" rtlCol="0">
            <a:spAutoFit/>
          </a:bodyPr>
          <a:lstStyle/>
          <a:p>
            <a:r>
              <a:rPr lang="gu-IN" dirty="0" smtClean="0"/>
              <a:t>           </a:t>
            </a:r>
          </a:p>
          <a:p>
            <a:r>
              <a:rPr lang="gu-IN" dirty="0"/>
              <a:t> </a:t>
            </a:r>
            <a:r>
              <a:rPr lang="gu-IN" dirty="0" smtClean="0"/>
              <a:t>                             </a:t>
            </a:r>
            <a:r>
              <a:rPr lang="gu-IN" sz="2400" b="1" u="sng" dirty="0" smtClean="0">
                <a:solidFill>
                  <a:srgbClr val="00B0F0"/>
                </a:solidFill>
              </a:rPr>
              <a:t>જમીનમાં વધતી ખારાશ પર નિયંત્રણ</a:t>
            </a:r>
            <a:r>
              <a:rPr lang="gu-IN" sz="2000" b="1" u="sng" dirty="0" smtClean="0">
                <a:solidFill>
                  <a:srgbClr val="002060"/>
                </a:solidFill>
              </a:rPr>
              <a:t>:</a:t>
            </a:r>
          </a:p>
          <a:p>
            <a:endParaRPr lang="gu-IN" b="1" u="sng" dirty="0" smtClean="0">
              <a:solidFill>
                <a:srgbClr val="00B0F0"/>
              </a:solidFill>
            </a:endParaRPr>
          </a:p>
          <a:p>
            <a:pPr>
              <a:lnSpc>
                <a:spcPct val="150000"/>
              </a:lnSpc>
              <a:buFont typeface="Arial" pitchFamily="34" charset="0"/>
              <a:buChar char="•"/>
            </a:pPr>
            <a:r>
              <a:rPr lang="gu-IN" sz="2000" dirty="0" smtClean="0"/>
              <a:t> દરીયા કાંઠાના વિસ્તારો : ખારાશના વિસ્તરણનો સામનો કરો.</a:t>
            </a:r>
          </a:p>
          <a:p>
            <a:pPr>
              <a:lnSpc>
                <a:spcPct val="150000"/>
              </a:lnSpc>
              <a:buFont typeface="Arial" pitchFamily="34" charset="0"/>
              <a:buChar char="•"/>
            </a:pPr>
            <a:r>
              <a:rPr lang="gu-IN" sz="2000" dirty="0" smtClean="0"/>
              <a:t> ખારાશ પ્રવેશ અટકાવવામાં નિયંત્રણ કરવું. મોટા ડેમ/ દિવાલ કરવા જરૂરી છે. </a:t>
            </a:r>
          </a:p>
          <a:p>
            <a:pPr>
              <a:lnSpc>
                <a:spcPct val="150000"/>
              </a:lnSpc>
              <a:buFont typeface="Arial" pitchFamily="34" charset="0"/>
              <a:buChar char="•"/>
            </a:pPr>
            <a:r>
              <a:rPr lang="gu-IN" sz="2000" dirty="0" smtClean="0"/>
              <a:t> દરીયા કિનારે મેનગૃહ અને વાંસનુ વાવેતર શક્ય છે. વાંસ સારુ વાળતર આપે છે</a:t>
            </a:r>
            <a:r>
              <a:rPr lang="gu-IN" dirty="0" smtClean="0"/>
              <a:t>.</a:t>
            </a:r>
          </a:p>
          <a:p>
            <a:pPr>
              <a:lnSpc>
                <a:spcPct val="150000"/>
              </a:lnSpc>
              <a:buFont typeface="Arial" pitchFamily="34" charset="0"/>
              <a:buChar char="•"/>
            </a:pPr>
            <a:r>
              <a:rPr lang="gu-IN" dirty="0" smtClean="0"/>
              <a:t> </a:t>
            </a:r>
            <a:r>
              <a:rPr lang="gu-IN" sz="2000" dirty="0" smtClean="0"/>
              <a:t>દરીયા વિસ્તાર અને અન્ય વિસ્તારો જ્યાં જમીનમાં ખારાશનું પ્રમાણ વધ્યુ છે અને </a:t>
            </a:r>
          </a:p>
          <a:p>
            <a:pPr>
              <a:lnSpc>
                <a:spcPct val="150000"/>
              </a:lnSpc>
            </a:pPr>
            <a:r>
              <a:rPr lang="gu-IN" sz="2000" dirty="0"/>
              <a:t> </a:t>
            </a:r>
            <a:r>
              <a:rPr lang="gu-IN" sz="2000" dirty="0" smtClean="0"/>
              <a:t> દૂસિત થયુ છે ત્યાં વૈજ્ઞાનિકો પાક- અને પાણીના ઉપયોગ માટે સતત પરીક્ષણ</a:t>
            </a:r>
          </a:p>
          <a:p>
            <a:pPr>
              <a:lnSpc>
                <a:spcPct val="150000"/>
              </a:lnSpc>
            </a:pPr>
            <a:r>
              <a:rPr lang="gu-IN" sz="2000" dirty="0"/>
              <a:t> </a:t>
            </a:r>
            <a:r>
              <a:rPr lang="gu-IN" sz="2000" dirty="0" smtClean="0"/>
              <a:t> કરીને માર્ગદર્શન આપવું જરૂરી છે. </a:t>
            </a:r>
          </a:p>
          <a:p>
            <a:pPr>
              <a:lnSpc>
                <a:spcPct val="150000"/>
              </a:lnSpc>
              <a:buFont typeface="Arial" pitchFamily="34" charset="0"/>
              <a:buChar char="•"/>
            </a:pPr>
            <a:r>
              <a:rPr lang="gu-IN" sz="2000" dirty="0" smtClean="0"/>
              <a:t> ખારાશ વધતા વિસ્તારોનું સતત પરીક્ષણ કરવું જરૂરી છે. ભાસ્કરાચાર્ય સંસ્થાને આ </a:t>
            </a:r>
          </a:p>
          <a:p>
            <a:pPr>
              <a:lnSpc>
                <a:spcPct val="150000"/>
              </a:lnSpc>
            </a:pPr>
            <a:r>
              <a:rPr lang="gu-IN" sz="2000" dirty="0"/>
              <a:t> </a:t>
            </a:r>
            <a:r>
              <a:rPr lang="gu-IN" sz="2000" dirty="0" smtClean="0"/>
              <a:t>કામ સોંપી શકાય. </a:t>
            </a:r>
          </a:p>
          <a:p>
            <a:endParaRPr lang="gu-IN"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7617470"/>
          </a:xfrm>
          <a:prstGeom prst="rect">
            <a:avLst/>
          </a:prstGeom>
          <a:noFill/>
        </p:spPr>
        <p:txBody>
          <a:bodyPr wrap="square" rtlCol="0">
            <a:spAutoFit/>
          </a:bodyPr>
          <a:lstStyle/>
          <a:p>
            <a:pPr algn="ctr"/>
            <a:r>
              <a:rPr lang="gu-IN" dirty="0" smtClean="0"/>
              <a:t>   </a:t>
            </a:r>
            <a:r>
              <a:rPr lang="gu-IN" b="1" u="sng" dirty="0" smtClean="0">
                <a:solidFill>
                  <a:srgbClr val="FF0000"/>
                </a:solidFill>
              </a:rPr>
              <a:t>આવક વધારવાના સુચનો : </a:t>
            </a:r>
            <a:endParaRPr lang="en-US" b="1" u="sng" dirty="0" smtClean="0">
              <a:solidFill>
                <a:srgbClr val="FF0000"/>
              </a:solidFill>
            </a:endParaRPr>
          </a:p>
          <a:p>
            <a:endParaRPr lang="gu-IN" dirty="0" smtClean="0"/>
          </a:p>
          <a:p>
            <a:r>
              <a:rPr lang="gu-IN" dirty="0"/>
              <a:t> </a:t>
            </a:r>
            <a:r>
              <a:rPr lang="gu-IN" dirty="0" smtClean="0"/>
              <a:t>                                   </a:t>
            </a:r>
            <a:r>
              <a:rPr lang="gu-IN" sz="2000" b="1" u="sng" dirty="0" smtClean="0">
                <a:solidFill>
                  <a:srgbClr val="00B0F0"/>
                </a:solidFill>
              </a:rPr>
              <a:t>ગ્રામ્ય સ્તરે સંપતિ બનાવો :</a:t>
            </a:r>
            <a:endParaRPr lang="gu-IN" b="1" u="sng" dirty="0" smtClean="0">
              <a:solidFill>
                <a:srgbClr val="00B0F0"/>
              </a:solidFill>
            </a:endParaRPr>
          </a:p>
          <a:p>
            <a:endParaRPr lang="gu-IN" b="1" u="sng" dirty="0" smtClean="0">
              <a:solidFill>
                <a:srgbClr val="00B0F0"/>
              </a:solidFill>
            </a:endParaRPr>
          </a:p>
          <a:p>
            <a:r>
              <a:rPr lang="gu-IN" sz="1600" b="1" dirty="0" smtClean="0"/>
              <a:t>આ મહત્વનું ગ્રામકક્ષાએ લેવાનું પગલું છે.</a:t>
            </a:r>
          </a:p>
          <a:p>
            <a:pPr>
              <a:lnSpc>
                <a:spcPct val="150000"/>
              </a:lnSpc>
              <a:buFont typeface="Arial" pitchFamily="34" charset="0"/>
              <a:buChar char="•"/>
            </a:pPr>
            <a:r>
              <a:rPr lang="gu-IN" dirty="0" smtClean="0"/>
              <a:t> </a:t>
            </a:r>
            <a:r>
              <a:rPr lang="gu-IN" sz="1600" dirty="0" smtClean="0"/>
              <a:t>જુદા જુદા પ્રકારના મિની – પ્લાન્ટસ ઉપલબ્ધ છે. કેટલાક પહેલેથી ઉપયોગ હેઠળ છે. પરંતુ તે બધી </a:t>
            </a:r>
          </a:p>
          <a:p>
            <a:pPr>
              <a:lnSpc>
                <a:spcPct val="150000"/>
              </a:lnSpc>
            </a:pPr>
            <a:r>
              <a:rPr lang="gu-IN" sz="1600" dirty="0"/>
              <a:t> </a:t>
            </a:r>
            <a:r>
              <a:rPr lang="gu-IN" sz="1600" dirty="0" smtClean="0"/>
              <a:t> જગ્યાએ પહોચ્યા નથી તેની ઉપલબ્ધી-ઉપયોગ વિશે માહીતી નથી. બેંકો આ માટે ઝડપથી લોન આપતું </a:t>
            </a:r>
          </a:p>
          <a:p>
            <a:pPr>
              <a:lnSpc>
                <a:spcPct val="150000"/>
              </a:lnSpc>
            </a:pPr>
            <a:r>
              <a:rPr lang="gu-IN" sz="1600" dirty="0"/>
              <a:t> </a:t>
            </a:r>
            <a:r>
              <a:rPr lang="gu-IN" sz="1600" dirty="0" smtClean="0"/>
              <a:t> નથી.</a:t>
            </a:r>
          </a:p>
          <a:p>
            <a:pPr>
              <a:lnSpc>
                <a:spcPct val="150000"/>
              </a:lnSpc>
              <a:buFont typeface="Arial" pitchFamily="34" charset="0"/>
              <a:buChar char="•"/>
            </a:pPr>
            <a:r>
              <a:rPr lang="gu-IN" sz="1600" dirty="0" smtClean="0"/>
              <a:t> સુક્ષ્મ અને એક-બે વ્યક્તિના એકમોનું નિર્માણ શક્ય છે. ગ્રામ્ય સ્તરે મૂલ્યવર્ધન અને આવક ઉભી થશે. </a:t>
            </a:r>
          </a:p>
          <a:p>
            <a:pPr>
              <a:lnSpc>
                <a:spcPct val="150000"/>
              </a:lnSpc>
              <a:buFont typeface="Arial" pitchFamily="34" charset="0"/>
              <a:buChar char="•"/>
            </a:pPr>
            <a:r>
              <a:rPr lang="gu-IN" sz="1600" dirty="0"/>
              <a:t> </a:t>
            </a:r>
            <a:r>
              <a:rPr lang="gu-IN" sz="1600" dirty="0" smtClean="0"/>
              <a:t>કુટીર ઉદ્યોગ વિભાગ બેન્કેબલ યોજનાઓ તૈયાર કરે. નાબાર્ડની મંજૂરી મેળવી બેન્કોને તે મંજૂર કરવા </a:t>
            </a:r>
          </a:p>
          <a:p>
            <a:pPr>
              <a:lnSpc>
                <a:spcPct val="150000"/>
              </a:lnSpc>
            </a:pPr>
            <a:r>
              <a:rPr lang="gu-IN" sz="1600" dirty="0"/>
              <a:t> </a:t>
            </a:r>
            <a:r>
              <a:rPr lang="gu-IN" sz="1600" dirty="0" smtClean="0"/>
              <a:t> અનુરોધ કરવો. અને તે અંગે દર મહીને જીલ્લા સમિતીમા સમીક્ષા થાય તે જરૂરી છે.  </a:t>
            </a:r>
          </a:p>
          <a:p>
            <a:pPr>
              <a:lnSpc>
                <a:spcPct val="150000"/>
              </a:lnSpc>
              <a:buFont typeface="Arial" pitchFamily="34" charset="0"/>
              <a:buChar char="•"/>
            </a:pPr>
            <a:r>
              <a:rPr lang="gu-IN" sz="1600" dirty="0" smtClean="0"/>
              <a:t> નવા શહેરી કેન્દ્રોમાં આવક વધારવા તકો છે જેમ કે બાગકામ,સફાઇ, ઔદ્યોગીક એકમોમાં ટિફીન સેવાઓ </a:t>
            </a:r>
          </a:p>
          <a:p>
            <a:pPr>
              <a:lnSpc>
                <a:spcPct val="150000"/>
              </a:lnSpc>
            </a:pPr>
            <a:r>
              <a:rPr lang="gu-IN" sz="1600" dirty="0" smtClean="0"/>
              <a:t>  પ્રદાન કરવી વગેરે. </a:t>
            </a:r>
          </a:p>
          <a:p>
            <a:pPr>
              <a:lnSpc>
                <a:spcPct val="150000"/>
              </a:lnSpc>
              <a:buFont typeface="Arial" pitchFamily="34" charset="0"/>
              <a:buChar char="•"/>
            </a:pPr>
            <a:r>
              <a:rPr lang="gu-IN" sz="1600" dirty="0" smtClean="0"/>
              <a:t> ટૂલ બેંક – જેમા ટ્રેક્ટર- રોટાવેટર, ડ્રોન વગેરે સેવા આપી શકાય. </a:t>
            </a:r>
          </a:p>
          <a:p>
            <a:pPr>
              <a:lnSpc>
                <a:spcPct val="150000"/>
              </a:lnSpc>
              <a:buFont typeface="Arial" pitchFamily="34" charset="0"/>
              <a:buChar char="•"/>
            </a:pPr>
            <a:r>
              <a:rPr lang="gu-IN" sz="1600" dirty="0"/>
              <a:t> </a:t>
            </a:r>
            <a:r>
              <a:rPr lang="gu-IN" sz="1600" dirty="0" smtClean="0"/>
              <a:t>આપણા ગામોમાં થ્રી-ફેસ વિજળીનો ૨૪ કલાક ઉપલબ્ધ છે. સ્થાનિક પ્રક્રિયા દરેક ગ્રામ્ય સ્તરે શક્ય છે તે </a:t>
            </a:r>
          </a:p>
          <a:p>
            <a:pPr>
              <a:lnSpc>
                <a:spcPct val="150000"/>
              </a:lnSpc>
            </a:pPr>
            <a:r>
              <a:rPr lang="gu-IN" sz="1600" dirty="0"/>
              <a:t> </a:t>
            </a:r>
            <a:r>
              <a:rPr lang="gu-IN" sz="1600" dirty="0" smtClean="0"/>
              <a:t> સંપતિ ઉત્પન્ન કરશે. આથી પરિવહન ખર્ચ અને બગાડમાં ઘટાડો થશે. આ સ્થાનિક રોજગારી સાથે </a:t>
            </a:r>
          </a:p>
          <a:p>
            <a:pPr>
              <a:lnSpc>
                <a:spcPct val="150000"/>
              </a:lnSpc>
            </a:pPr>
            <a:r>
              <a:rPr lang="gu-IN" sz="1600" dirty="0"/>
              <a:t> </a:t>
            </a:r>
            <a:r>
              <a:rPr lang="gu-IN" sz="1600" dirty="0" smtClean="0"/>
              <a:t> ખેડૂતોની આવકમાં સતત વધારો કરશે.   </a:t>
            </a:r>
          </a:p>
          <a:p>
            <a:pPr>
              <a:lnSpc>
                <a:spcPct val="150000"/>
              </a:lnSpc>
            </a:pPr>
            <a:r>
              <a:rPr lang="gu-IN" sz="1600" dirty="0" smtClean="0"/>
              <a:t> </a:t>
            </a:r>
          </a:p>
          <a:p>
            <a:r>
              <a:rPr lang="gu-IN" sz="1600" dirty="0" smtClean="0"/>
              <a:t>  </a:t>
            </a:r>
          </a:p>
          <a:p>
            <a:endParaRPr lang="gu-IN" sz="1600" dirty="0" smtClean="0"/>
          </a:p>
          <a:p>
            <a:endParaRPr lang="gu-IN" dirty="0" smtClean="0"/>
          </a:p>
          <a:p>
            <a:r>
              <a:rPr lang="gu-IN"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6093976"/>
          </a:xfrm>
          <a:prstGeom prst="rect">
            <a:avLst/>
          </a:prstGeom>
          <a:noFill/>
        </p:spPr>
        <p:txBody>
          <a:bodyPr wrap="square" rtlCol="0">
            <a:spAutoFit/>
          </a:bodyPr>
          <a:lstStyle/>
          <a:p>
            <a:pPr algn="ctr">
              <a:lnSpc>
                <a:spcPct val="150000"/>
              </a:lnSpc>
            </a:pPr>
            <a:r>
              <a:rPr lang="gu-IN" b="1" u="sng" dirty="0" smtClean="0">
                <a:solidFill>
                  <a:srgbClr val="FF0000"/>
                </a:solidFill>
              </a:rPr>
              <a:t>આવક વધારવાના સુચનો : </a:t>
            </a:r>
            <a:endParaRPr lang="en-US" b="1" u="sng" dirty="0" smtClean="0">
              <a:solidFill>
                <a:srgbClr val="FF0000"/>
              </a:solidFill>
            </a:endParaRPr>
          </a:p>
          <a:p>
            <a:pPr>
              <a:lnSpc>
                <a:spcPct val="150000"/>
              </a:lnSpc>
            </a:pPr>
            <a:r>
              <a:rPr lang="gu-IN" b="1" dirty="0" smtClean="0"/>
              <a:t>                                     </a:t>
            </a:r>
            <a:r>
              <a:rPr lang="gu-IN" sz="2000" b="1" u="sng" dirty="0" smtClean="0">
                <a:solidFill>
                  <a:srgbClr val="00B0F0"/>
                </a:solidFill>
              </a:rPr>
              <a:t>કાર્બન ક્રેડિટ</a:t>
            </a:r>
          </a:p>
          <a:p>
            <a:pPr>
              <a:lnSpc>
                <a:spcPct val="150000"/>
              </a:lnSpc>
            </a:pPr>
            <a:endParaRPr lang="en-US" u="sng" dirty="0">
              <a:solidFill>
                <a:srgbClr val="00B0F0"/>
              </a:solidFill>
            </a:endParaRPr>
          </a:p>
          <a:p>
            <a:r>
              <a:rPr lang="en-US" b="1" dirty="0"/>
              <a:t> </a:t>
            </a:r>
            <a:r>
              <a:rPr lang="en-US" b="1" dirty="0" smtClean="0"/>
              <a:t>• </a:t>
            </a:r>
            <a:r>
              <a:rPr lang="gu-IN" dirty="0"/>
              <a:t>ગુજરાતમાં જંગી બાગાયતી વૃદ્ધિ છે.</a:t>
            </a:r>
            <a:endParaRPr lang="en-US" dirty="0"/>
          </a:p>
          <a:p>
            <a:pPr>
              <a:lnSpc>
                <a:spcPct val="150000"/>
              </a:lnSpc>
            </a:pPr>
            <a:r>
              <a:rPr lang="en-US" dirty="0"/>
              <a:t>• </a:t>
            </a:r>
            <a:r>
              <a:rPr lang="gu-IN" dirty="0"/>
              <a:t>ફળના ઝાડ કાર્બન ક્રેડિટ માટે હકદાર છે.</a:t>
            </a:r>
            <a:endParaRPr lang="en-US" dirty="0"/>
          </a:p>
          <a:p>
            <a:pPr>
              <a:lnSpc>
                <a:spcPct val="150000"/>
              </a:lnSpc>
            </a:pPr>
            <a:r>
              <a:rPr lang="en-US" dirty="0"/>
              <a:t>• </a:t>
            </a:r>
            <a:r>
              <a:rPr lang="gu-IN" dirty="0"/>
              <a:t>પર્યાવરણ મંત્રાલયે "ગ્રીન ક્રેડિટ" માટે ભંડોળ સાથે અલગ સેલની સ્થાપના કરી છે જેમાં </a:t>
            </a:r>
            <a:endParaRPr lang="gu-IN" dirty="0" smtClean="0"/>
          </a:p>
          <a:p>
            <a:pPr>
              <a:lnSpc>
                <a:spcPct val="150000"/>
              </a:lnSpc>
            </a:pPr>
            <a:r>
              <a:rPr lang="gu-IN" dirty="0"/>
              <a:t> </a:t>
            </a:r>
            <a:r>
              <a:rPr lang="gu-IN" dirty="0" smtClean="0"/>
              <a:t> ટકાઉ </a:t>
            </a:r>
            <a:r>
              <a:rPr lang="gu-IN" dirty="0"/>
              <a:t>કૃષિનો સમાવેશ થાય છે.</a:t>
            </a:r>
            <a:endParaRPr lang="en-US" dirty="0"/>
          </a:p>
          <a:p>
            <a:pPr>
              <a:lnSpc>
                <a:spcPct val="150000"/>
              </a:lnSpc>
            </a:pPr>
            <a:r>
              <a:rPr lang="en-US" dirty="0"/>
              <a:t>• </a:t>
            </a:r>
            <a:r>
              <a:rPr lang="gu-IN" dirty="0"/>
              <a:t>કાર્બન ક્રેડિટ મેળવવા માટે અરજીને પ્રોત્સાહન આપવાની જરૂર છે. તેનાથી </a:t>
            </a:r>
            <a:r>
              <a:rPr lang="gu-IN" dirty="0" smtClean="0"/>
              <a:t>ખેડૂતોને</a:t>
            </a:r>
          </a:p>
          <a:p>
            <a:pPr>
              <a:lnSpc>
                <a:spcPct val="150000"/>
              </a:lnSpc>
            </a:pPr>
            <a:r>
              <a:rPr lang="gu-IN" dirty="0"/>
              <a:t> </a:t>
            </a:r>
            <a:r>
              <a:rPr lang="gu-IN" dirty="0" smtClean="0"/>
              <a:t> </a:t>
            </a:r>
            <a:r>
              <a:rPr lang="gu-IN" dirty="0"/>
              <a:t>આવકનો વધારાનો સ્ત્રોત મળશે.</a:t>
            </a:r>
            <a:endParaRPr lang="en-US" dirty="0"/>
          </a:p>
          <a:p>
            <a:pPr>
              <a:lnSpc>
                <a:spcPct val="150000"/>
              </a:lnSpc>
              <a:buFont typeface="Arial" pitchFamily="34" charset="0"/>
              <a:buChar char="•"/>
            </a:pPr>
            <a:r>
              <a:rPr lang="en-US" dirty="0" smtClean="0"/>
              <a:t> </a:t>
            </a:r>
            <a:r>
              <a:rPr lang="gu-IN" dirty="0" smtClean="0"/>
              <a:t>નિયામકશ્રી </a:t>
            </a:r>
            <a:r>
              <a:rPr lang="gu-IN" dirty="0"/>
              <a:t>- બાગાયત ખેડૂતો/ઉત્પાદકોના સંગઠનને અરજી કરવા માટે જવાબદાર </a:t>
            </a:r>
            <a:endParaRPr lang="en-US" dirty="0" smtClean="0"/>
          </a:p>
          <a:p>
            <a:pPr>
              <a:lnSpc>
                <a:spcPct val="150000"/>
              </a:lnSpc>
            </a:pPr>
            <a:r>
              <a:rPr lang="en-US" dirty="0" smtClean="0"/>
              <a:t>  </a:t>
            </a:r>
            <a:r>
              <a:rPr lang="gu-IN" dirty="0" smtClean="0"/>
              <a:t>બના</a:t>
            </a:r>
            <a:r>
              <a:rPr lang="gu-IN" b="1" dirty="0" smtClean="0"/>
              <a:t>વવા</a:t>
            </a:r>
            <a:r>
              <a:rPr lang="en-US" b="1" dirty="0" smtClean="0"/>
              <a:t> </a:t>
            </a:r>
            <a:r>
              <a:rPr lang="gu-IN" dirty="0" smtClean="0"/>
              <a:t>જોઇએ. દરેક તાલુકાવાર આ પ્રકારની અરજી કરી નાણાંકીય સહાય પ્રાપ્ત કરી </a:t>
            </a:r>
            <a:endParaRPr lang="en-US" dirty="0" smtClean="0"/>
          </a:p>
          <a:p>
            <a:pPr>
              <a:lnSpc>
                <a:spcPct val="150000"/>
              </a:lnSpc>
            </a:pPr>
            <a:r>
              <a:rPr lang="en-US" dirty="0" smtClean="0"/>
              <a:t>  </a:t>
            </a:r>
            <a:r>
              <a:rPr lang="gu-IN" dirty="0" smtClean="0"/>
              <a:t>શકાય. </a:t>
            </a:r>
          </a:p>
          <a:p>
            <a:pPr>
              <a:lnSpc>
                <a:spcPct val="150000"/>
              </a:lnSpc>
              <a:buFont typeface="Arial" pitchFamily="34" charset="0"/>
              <a:buChar char="•"/>
            </a:pPr>
            <a:r>
              <a:rPr lang="gu-IN" dirty="0" smtClean="0"/>
              <a:t>  આ ખેડૂતોની આવકમાં વધારો કરશે- પાક નીશ્ફળ જાયતો પણ કાર્બન ક્રેડીટ એક કાયમી  </a:t>
            </a:r>
          </a:p>
          <a:p>
            <a:pPr>
              <a:lnSpc>
                <a:spcPct val="150000"/>
              </a:lnSpc>
            </a:pPr>
            <a:r>
              <a:rPr lang="en-US" dirty="0" smtClean="0"/>
              <a:t> </a:t>
            </a:r>
            <a:r>
              <a:rPr lang="gu-IN" dirty="0" smtClean="0"/>
              <a:t>  ધોરણે આવક આપી શકે તેમ છે.  </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8686800" cy="6463308"/>
          </a:xfrm>
          <a:prstGeom prst="rect">
            <a:avLst/>
          </a:prstGeom>
          <a:noFill/>
        </p:spPr>
        <p:txBody>
          <a:bodyPr wrap="square" rtlCol="0">
            <a:spAutoFit/>
          </a:bodyPr>
          <a:lstStyle/>
          <a:p>
            <a:pPr>
              <a:lnSpc>
                <a:spcPct val="150000"/>
              </a:lnSpc>
            </a:pPr>
            <a:r>
              <a:rPr lang="gu-IN" b="1" dirty="0" smtClean="0"/>
              <a:t>                        </a:t>
            </a:r>
            <a:r>
              <a:rPr lang="gu-IN" b="1" u="sng" dirty="0" smtClean="0">
                <a:solidFill>
                  <a:srgbClr val="00B0F0"/>
                </a:solidFill>
              </a:rPr>
              <a:t>સંકલિત </a:t>
            </a:r>
            <a:r>
              <a:rPr lang="gu-IN" b="1" u="sng" dirty="0">
                <a:solidFill>
                  <a:srgbClr val="00B0F0"/>
                </a:solidFill>
              </a:rPr>
              <a:t>સંશોધન અને વિકાસ કેન્દ્રો</a:t>
            </a:r>
            <a:endParaRPr lang="en-US" u="sng" dirty="0">
              <a:solidFill>
                <a:srgbClr val="00B0F0"/>
              </a:solidFill>
            </a:endParaRPr>
          </a:p>
          <a:p>
            <a:pPr>
              <a:lnSpc>
                <a:spcPct val="150000"/>
              </a:lnSpc>
            </a:pPr>
            <a:r>
              <a:rPr lang="en-US" sz="1500" b="1" dirty="0" smtClean="0"/>
              <a:t> </a:t>
            </a:r>
            <a:r>
              <a:rPr lang="gu-IN" sz="1600" b="1" dirty="0"/>
              <a:t>કૃષિ સંશોધન કેન્દ્રોનું પુનર્ગઠન</a:t>
            </a:r>
            <a:r>
              <a:rPr lang="gu-IN" sz="1500" dirty="0" smtClean="0"/>
              <a:t>.:</a:t>
            </a:r>
            <a:endParaRPr lang="en-US" sz="1500" dirty="0"/>
          </a:p>
          <a:p>
            <a:pPr>
              <a:lnSpc>
                <a:spcPct val="150000"/>
              </a:lnSpc>
            </a:pPr>
            <a:r>
              <a:rPr lang="en-US" sz="1500" dirty="0"/>
              <a:t>• </a:t>
            </a:r>
            <a:r>
              <a:rPr lang="gu-IN" sz="1500" dirty="0"/>
              <a:t>હાલમાં કૃષિ યુનિવર્સિટીઓના </a:t>
            </a:r>
            <a:r>
              <a:rPr lang="en-US" sz="1500" dirty="0"/>
              <a:t>60</a:t>
            </a:r>
            <a:r>
              <a:rPr lang="gu-IN" sz="1500" dirty="0"/>
              <a:t> થી વધુ કેન્દ્રો અને </a:t>
            </a:r>
            <a:r>
              <a:rPr lang="en-US" sz="1500" dirty="0" smtClean="0"/>
              <a:t>ICAR</a:t>
            </a:r>
            <a:r>
              <a:rPr lang="gu-IN" sz="1500" dirty="0" smtClean="0"/>
              <a:t>ના લગભગ ચાર અને અન્ય ખાનગી ઉદ્યોગોના </a:t>
            </a:r>
          </a:p>
          <a:p>
            <a:pPr>
              <a:lnSpc>
                <a:spcPct val="150000"/>
              </a:lnSpc>
            </a:pPr>
            <a:r>
              <a:rPr lang="gu-IN" sz="1500" dirty="0" smtClean="0"/>
              <a:t>  સંશોધન કેન્દ્રો છે.</a:t>
            </a:r>
          </a:p>
          <a:p>
            <a:pPr>
              <a:lnSpc>
                <a:spcPct val="150000"/>
              </a:lnSpc>
            </a:pPr>
            <a:r>
              <a:rPr lang="en-US" sz="1500" dirty="0"/>
              <a:t>• </a:t>
            </a:r>
            <a:r>
              <a:rPr lang="gu-IN" sz="1500" dirty="0"/>
              <a:t>હાલમાં </a:t>
            </a:r>
            <a:r>
              <a:rPr lang="gu-IN" sz="1500" dirty="0" smtClean="0"/>
              <a:t>કેન્દ્રોમાં </a:t>
            </a:r>
            <a:r>
              <a:rPr lang="gu-IN" sz="1500" dirty="0"/>
              <a:t>સંશોધન </a:t>
            </a:r>
            <a:r>
              <a:rPr lang="gu-IN" sz="1500" dirty="0" smtClean="0"/>
              <a:t>વાવણીથી </a:t>
            </a:r>
            <a:r>
              <a:rPr lang="gu-IN" sz="1500" dirty="0"/>
              <a:t>ઉછેર સુધીની પ્રક્રિયા મર્યાદીત </a:t>
            </a:r>
            <a:r>
              <a:rPr lang="gu-IN" sz="1500" dirty="0" smtClean="0"/>
              <a:t>છે. પરંતુ આ તમામ કેન્દ્રોમાં પ્રથમ </a:t>
            </a:r>
          </a:p>
          <a:p>
            <a:pPr>
              <a:lnSpc>
                <a:spcPct val="150000"/>
              </a:lnSpc>
            </a:pPr>
            <a:r>
              <a:rPr lang="gu-IN" sz="1500" dirty="0" smtClean="0"/>
              <a:t>  ઉપલબ્ધ તમામ નવીન ટેકનોલોજીનો ઉપયોગ ફરજીયાત કરવો જોઇએ અને તેમને સ્વનિર્ભર થવા માટે </a:t>
            </a:r>
          </a:p>
          <a:p>
            <a:pPr>
              <a:lnSpc>
                <a:spcPct val="150000"/>
              </a:lnSpc>
            </a:pPr>
            <a:r>
              <a:rPr lang="gu-IN" sz="1500" dirty="0" smtClean="0"/>
              <a:t>  જવાબદાર બનાવા જોઇએ.</a:t>
            </a:r>
          </a:p>
          <a:p>
            <a:pPr>
              <a:lnSpc>
                <a:spcPct val="150000"/>
              </a:lnSpc>
              <a:buFont typeface="Arial" pitchFamily="34" charset="0"/>
              <a:buChar char="•"/>
            </a:pPr>
            <a:r>
              <a:rPr lang="gu-IN" sz="1500" dirty="0" smtClean="0"/>
              <a:t> સોઇલ હેલ્થ અને ભેજ વિશ્લેષણનો ઉપયોગ- પાણી વિશ્લેષણ આધારીત સંશોધન અને</a:t>
            </a:r>
          </a:p>
          <a:p>
            <a:pPr>
              <a:lnSpc>
                <a:spcPct val="150000"/>
              </a:lnSpc>
            </a:pPr>
            <a:r>
              <a:rPr lang="gu-IN" sz="1500" dirty="0"/>
              <a:t> </a:t>
            </a:r>
            <a:r>
              <a:rPr lang="gu-IN" sz="1500" dirty="0" smtClean="0"/>
              <a:t> ભલામણ.</a:t>
            </a:r>
          </a:p>
          <a:p>
            <a:pPr>
              <a:lnSpc>
                <a:spcPct val="150000"/>
              </a:lnSpc>
              <a:buFont typeface="Arial" pitchFamily="34" charset="0"/>
              <a:buChar char="•"/>
            </a:pPr>
            <a:r>
              <a:rPr lang="gu-IN" sz="1500" dirty="0" smtClean="0"/>
              <a:t> ટપક સિંચાઇ અને ભેજ મીટરનો ઉપયોગ </a:t>
            </a:r>
          </a:p>
          <a:p>
            <a:pPr>
              <a:lnSpc>
                <a:spcPct val="150000"/>
              </a:lnSpc>
              <a:buFont typeface="Arial" pitchFamily="34" charset="0"/>
              <a:buChar char="•"/>
            </a:pPr>
            <a:r>
              <a:rPr lang="gu-IN" sz="1500" dirty="0" smtClean="0"/>
              <a:t> સૌર ઉર્જાનો ઉપયોગ – રૂફ ટોપ, પમ્પિંગ. આ ઉપરાંત આ કેન્દ્રો દરેક પાકો જેનુ સંશોધન કરે છે તેના પર પૂર્ણ સંશોધ કરવાની જરૂર છે. જેમા ડાળખા, થડ, પાંદડાના વિશીષ્ટ ઉપયોગ  કરી ખેડૂતો સુધી પુરો પાડે. </a:t>
            </a:r>
          </a:p>
          <a:p>
            <a:pPr>
              <a:lnSpc>
                <a:spcPct val="150000"/>
              </a:lnSpc>
              <a:buFont typeface="Arial" pitchFamily="34" charset="0"/>
              <a:buChar char="•"/>
            </a:pPr>
            <a:r>
              <a:rPr lang="gu-IN" sz="1500" dirty="0" smtClean="0"/>
              <a:t> ફળ, અનાજ, બીજ પ્રોસેસીંગ વ્યવસ્થા અને નાના એકમોનુ નિદર્શન કરે.</a:t>
            </a:r>
          </a:p>
          <a:p>
            <a:pPr>
              <a:lnSpc>
                <a:spcPct val="150000"/>
              </a:lnSpc>
              <a:buFont typeface="Arial" pitchFamily="34" charset="0"/>
              <a:buChar char="•"/>
            </a:pPr>
            <a:r>
              <a:rPr lang="gu-IN" sz="1500" dirty="0" smtClean="0"/>
              <a:t> પેદાશોનો બગાડ ના થાય તેવા સંગ્રહ- વર્ગીકરણ –પેકેજીંગ અને પરીવહન માટે નીદર્શન અને માર્ગદર્શન આપે.</a:t>
            </a:r>
          </a:p>
          <a:p>
            <a:pPr>
              <a:lnSpc>
                <a:spcPct val="150000"/>
              </a:lnSpc>
              <a:buFont typeface="Arial" pitchFamily="34" charset="0"/>
              <a:buChar char="•"/>
            </a:pPr>
            <a:r>
              <a:rPr lang="gu-IN" sz="1500" dirty="0" smtClean="0"/>
              <a:t> બજારની સ્થિતિની  ખેડૂતોને જાણ કરે</a:t>
            </a:r>
            <a:r>
              <a:rPr lang="gu-IN" sz="1600" dirty="0" smtClean="0"/>
              <a:t>. </a:t>
            </a:r>
          </a:p>
          <a:p>
            <a:pPr>
              <a:lnSpc>
                <a:spcPct val="150000"/>
              </a:lnSpc>
              <a:buFont typeface="Arial" pitchFamily="34" charset="0"/>
              <a:buChar char="•"/>
            </a:pPr>
            <a:r>
              <a:rPr lang="gu-IN" sz="1600" dirty="0" smtClean="0"/>
              <a:t> આ તમામ બાબતો આવરી લઇ સર્વગ્રાહી સંશોધ કેન્દ્રો બનાવવા જરૂરી છે.આ માટે કૃષિ યુનિવર્સીટીઓમાં પુન:ગઠન જરૂરી છે.</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7924800" cy="369332"/>
          </a:xfrm>
          <a:prstGeom prst="rect">
            <a:avLst/>
          </a:prstGeom>
          <a:noFill/>
        </p:spPr>
        <p:txBody>
          <a:bodyPr wrap="square" rtlCol="0">
            <a:spAutoFit/>
          </a:bodyPr>
          <a:lstStyle/>
          <a:p>
            <a:r>
              <a:rPr lang="en-US" dirty="0" smtClean="0"/>
              <a:t>           </a:t>
            </a:r>
            <a:endParaRPr lang="en-US" dirty="0"/>
          </a:p>
        </p:txBody>
      </p:sp>
      <p:sp>
        <p:nvSpPr>
          <p:cNvPr id="3" name="TextBox 2"/>
          <p:cNvSpPr txBox="1"/>
          <p:nvPr/>
        </p:nvSpPr>
        <p:spPr>
          <a:xfrm>
            <a:off x="304800" y="228600"/>
            <a:ext cx="8534400" cy="4970591"/>
          </a:xfrm>
          <a:prstGeom prst="rect">
            <a:avLst/>
          </a:prstGeom>
          <a:noFill/>
        </p:spPr>
        <p:txBody>
          <a:bodyPr wrap="square" rtlCol="0">
            <a:spAutoFit/>
          </a:bodyPr>
          <a:lstStyle/>
          <a:p>
            <a:pPr algn="ctr"/>
            <a:r>
              <a:rPr lang="en-US" dirty="0" smtClean="0"/>
              <a:t>    </a:t>
            </a:r>
            <a:r>
              <a:rPr lang="gu-IN" b="1" u="sng" dirty="0" smtClean="0">
                <a:solidFill>
                  <a:srgbClr val="FF0000"/>
                </a:solidFill>
              </a:rPr>
              <a:t>આવક વધારવાના સુચનો </a:t>
            </a:r>
            <a:r>
              <a:rPr lang="gu-IN" b="1" u="sng" dirty="0" smtClean="0">
                <a:solidFill>
                  <a:srgbClr val="00B0F0"/>
                </a:solidFill>
              </a:rPr>
              <a:t>: </a:t>
            </a:r>
            <a:endParaRPr lang="en-US" b="1" u="sng" dirty="0" smtClean="0">
              <a:solidFill>
                <a:srgbClr val="00B0F0"/>
              </a:solidFill>
            </a:endParaRPr>
          </a:p>
          <a:p>
            <a:endParaRPr lang="gu-IN" dirty="0" smtClean="0"/>
          </a:p>
          <a:p>
            <a:pPr algn="ctr"/>
            <a:r>
              <a:rPr lang="gu-IN" dirty="0" smtClean="0"/>
              <a:t> </a:t>
            </a:r>
            <a:r>
              <a:rPr lang="gu-IN" sz="2000" b="1" u="sng" dirty="0" smtClean="0">
                <a:solidFill>
                  <a:srgbClr val="00B0F0"/>
                </a:solidFill>
              </a:rPr>
              <a:t>હવામાનને લગતી સેવાઓ </a:t>
            </a:r>
          </a:p>
          <a:p>
            <a:pPr algn="ctr"/>
            <a:endParaRPr lang="gu-IN" b="1" u="sng" dirty="0" smtClean="0">
              <a:solidFill>
                <a:srgbClr val="00B0F0"/>
              </a:solidFill>
            </a:endParaRPr>
          </a:p>
          <a:p>
            <a:pPr>
              <a:lnSpc>
                <a:spcPct val="150000"/>
              </a:lnSpc>
              <a:buFont typeface="Arial" pitchFamily="34" charset="0"/>
              <a:buChar char="•"/>
            </a:pPr>
            <a:r>
              <a:rPr lang="gu-IN" b="1" dirty="0" smtClean="0"/>
              <a:t> હવામાનની આગાહી સાથે માર્ગદર્શન ખેડૂતોને નીયમીત આપવાથી નુકશાન અટકે - ખેડૂતો </a:t>
            </a:r>
          </a:p>
          <a:p>
            <a:pPr>
              <a:lnSpc>
                <a:spcPct val="150000"/>
              </a:lnSpc>
            </a:pPr>
            <a:r>
              <a:rPr lang="gu-IN" b="1" dirty="0" smtClean="0"/>
              <a:t>  તેમની આવક જાળવી રાખી શકે છે. -શ્રોફ સંસ્થાઓ આ સફળ રીતે અમલમાં મુકી શકે છે. </a:t>
            </a:r>
            <a:endParaRPr lang="en-US" dirty="0" smtClean="0"/>
          </a:p>
          <a:p>
            <a:pPr>
              <a:lnSpc>
                <a:spcPct val="150000"/>
              </a:lnSpc>
              <a:buFont typeface="Arial" pitchFamily="34" charset="0"/>
              <a:buChar char="•"/>
            </a:pPr>
            <a:r>
              <a:rPr lang="gu-IN" b="1" dirty="0" smtClean="0"/>
              <a:t> આથી ટકાઉપણાની ચાવી એ આખા વર્ષ દરમિયાન કૃષિ</a:t>
            </a:r>
            <a:r>
              <a:rPr lang="en-US" b="1" dirty="0" smtClean="0"/>
              <a:t>, </a:t>
            </a:r>
            <a:r>
              <a:rPr lang="gu-IN" b="1" dirty="0" smtClean="0"/>
              <a:t>પશુપાલન અને મત્સ્યઉદ્યોગને </a:t>
            </a:r>
          </a:p>
          <a:p>
            <a:pPr>
              <a:lnSpc>
                <a:spcPct val="150000"/>
              </a:lnSpc>
            </a:pPr>
            <a:r>
              <a:rPr lang="gu-IN" b="1" dirty="0" smtClean="0"/>
              <a:t>  હવામાન આગાહી -પાક વ્યવસ્થાની સલાહ આપવી જરૂરી છે. તે માત્ર ચોમાસા પૂરતી </a:t>
            </a:r>
          </a:p>
          <a:p>
            <a:pPr>
              <a:lnSpc>
                <a:spcPct val="150000"/>
              </a:lnSpc>
            </a:pPr>
            <a:r>
              <a:rPr lang="gu-IN" b="1" dirty="0" smtClean="0"/>
              <a:t>  મર્યાદીત રાખવાની નથી.  </a:t>
            </a:r>
            <a:endParaRPr lang="en-US" dirty="0" smtClean="0"/>
          </a:p>
          <a:p>
            <a:pPr>
              <a:lnSpc>
                <a:spcPct val="150000"/>
              </a:lnSpc>
              <a:buFont typeface="Arial" pitchFamily="34" charset="0"/>
              <a:buChar char="•"/>
            </a:pPr>
            <a:r>
              <a:rPr lang="gu-IN" b="1" dirty="0" smtClean="0"/>
              <a:t> આ દર મહિને આપવાની જરૂર છે - તે માત્ર પ્રતિકૂળ ઘટનાઓ માટે જ નહીં</a:t>
            </a:r>
            <a:r>
              <a:rPr lang="en-US" b="1" dirty="0" smtClean="0"/>
              <a:t>, </a:t>
            </a:r>
            <a:r>
              <a:rPr lang="gu-IN" b="1" dirty="0" smtClean="0"/>
              <a:t>પરંતુ </a:t>
            </a:r>
          </a:p>
          <a:p>
            <a:pPr>
              <a:lnSpc>
                <a:spcPct val="150000"/>
              </a:lnSpc>
            </a:pPr>
            <a:r>
              <a:rPr lang="gu-IN" b="1" dirty="0" smtClean="0"/>
              <a:t>  સામાન્ય સમય માટે પણ એટલી જ જરૂરી છે. </a:t>
            </a:r>
            <a:endParaRPr lang="en-US" dirty="0" smtClean="0"/>
          </a:p>
          <a:p>
            <a:pPr>
              <a:lnSpc>
                <a:spcPct val="150000"/>
              </a:lnSpc>
              <a:buFont typeface="Arial" pitchFamily="34" charset="0"/>
              <a:buChar char="•"/>
            </a:pPr>
            <a:r>
              <a:rPr lang="gu-IN" b="1" dirty="0" smtClean="0"/>
              <a:t> કૃષિ યુનિવર્સીટીઓને આ માટે જવાબદાર બનાવવી જોઇએ. </a:t>
            </a:r>
            <a:r>
              <a:rPr lang="en-US" b="1" dirty="0" smtClean="0"/>
              <a:t>KVK </a:t>
            </a:r>
            <a:r>
              <a:rPr lang="gu-IN" b="1" dirty="0" smtClean="0"/>
              <a:t>આને પહોંચાડી શકે છે. </a:t>
            </a:r>
          </a:p>
          <a:p>
            <a:pPr>
              <a:lnSpc>
                <a:spcPct val="150000"/>
              </a:lnSpc>
            </a:pPr>
            <a:r>
              <a:rPr lang="gu-IN" b="1" dirty="0" smtClean="0"/>
              <a:t> આ તાલુકાવાર હોવી જોઇએ.  એગ્રોમેટ પુના – તાલુકાવાર માહિતી ઉપલબ્ધ કરે છે.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a:bodyPr>
          <a:lstStyle/>
          <a:p>
            <a:pPr algn="ctr">
              <a:lnSpc>
                <a:spcPct val="150000"/>
              </a:lnSpc>
              <a:buNone/>
            </a:pPr>
            <a:r>
              <a:rPr lang="gu-IN" sz="2800" b="1" u="sng" dirty="0" smtClean="0">
                <a:solidFill>
                  <a:srgbClr val="FF0000"/>
                </a:solidFill>
              </a:rPr>
              <a:t>કાયમી ધોરણ આવક વધારવાના સુચનો : </a:t>
            </a:r>
            <a:endParaRPr lang="en-US" sz="2800" b="1" u="sng" dirty="0" smtClean="0">
              <a:solidFill>
                <a:srgbClr val="FF0000"/>
              </a:solidFill>
            </a:endParaRPr>
          </a:p>
          <a:p>
            <a:pPr algn="ctr">
              <a:lnSpc>
                <a:spcPct val="150000"/>
              </a:lnSpc>
              <a:buNone/>
            </a:pPr>
            <a:r>
              <a:rPr lang="gu-IN" sz="2800" b="1" u="sng" dirty="0" smtClean="0">
                <a:solidFill>
                  <a:srgbClr val="00B0F0"/>
                </a:solidFill>
              </a:rPr>
              <a:t>દરિયાઇ શેવાળ </a:t>
            </a:r>
          </a:p>
          <a:p>
            <a:pPr algn="ctr">
              <a:buNone/>
            </a:pPr>
            <a:endParaRPr lang="en-US" dirty="0" smtClean="0"/>
          </a:p>
          <a:p>
            <a:pPr algn="just"/>
            <a:r>
              <a:rPr lang="gu-IN" sz="2000" dirty="0" smtClean="0"/>
              <a:t>આ ભરોસાપાત્ર આવકનો સ્ત્રોત છે</a:t>
            </a:r>
            <a:r>
              <a:rPr lang="hi-IN" sz="2000" dirty="0" smtClean="0"/>
              <a:t>. </a:t>
            </a:r>
            <a:r>
              <a:rPr lang="gu-IN" sz="2000" dirty="0" smtClean="0"/>
              <a:t>દરિયાના પાણીમાં ઉગે છે</a:t>
            </a:r>
            <a:r>
              <a:rPr lang="hi-IN" sz="2000" dirty="0" smtClean="0"/>
              <a:t>, </a:t>
            </a:r>
            <a:r>
              <a:rPr lang="gu-IN" sz="2000" dirty="0" smtClean="0"/>
              <a:t>ખાતર કે દવાની જરૂર નથી</a:t>
            </a:r>
            <a:r>
              <a:rPr lang="hi-IN" sz="2000" dirty="0" smtClean="0"/>
              <a:t>, </a:t>
            </a:r>
            <a:r>
              <a:rPr lang="gu-IN" sz="2000" dirty="0" smtClean="0"/>
              <a:t>વરસાદ પર આધારિત નથી</a:t>
            </a:r>
            <a:r>
              <a:rPr lang="hi-IN" sz="2000" dirty="0" smtClean="0"/>
              <a:t>, </a:t>
            </a:r>
            <a:r>
              <a:rPr lang="gu-IN" sz="2000" dirty="0" smtClean="0"/>
              <a:t>એક વ્યાપક કાર્ય યોજનાની જરૂર છે</a:t>
            </a:r>
            <a:r>
              <a:rPr lang="hi-IN" sz="2000" dirty="0" smtClean="0"/>
              <a:t>.–</a:t>
            </a:r>
            <a:r>
              <a:rPr lang="gu-IN" sz="2000" dirty="0" smtClean="0"/>
              <a:t> ઓળખના ક્ષેત્રો</a:t>
            </a:r>
            <a:r>
              <a:rPr lang="hi-IN" sz="2000" dirty="0" smtClean="0"/>
              <a:t>, </a:t>
            </a:r>
            <a:r>
              <a:rPr lang="gu-IN" sz="2000" dirty="0" smtClean="0"/>
              <a:t>ગુણવત્તા યુક્ત બીજ</a:t>
            </a:r>
            <a:r>
              <a:rPr lang="hi-IN" sz="2000" dirty="0" smtClean="0"/>
              <a:t>, </a:t>
            </a:r>
            <a:r>
              <a:rPr lang="gu-IN" sz="2000" dirty="0" smtClean="0"/>
              <a:t>જાગૃતિ કાર્યક્રમો</a:t>
            </a:r>
            <a:r>
              <a:rPr lang="hi-IN" sz="2000" dirty="0" smtClean="0"/>
              <a:t>, </a:t>
            </a:r>
            <a:r>
              <a:rPr lang="gu-IN" sz="2000" dirty="0" smtClean="0"/>
              <a:t>પ્રાપ્તિ અને પ્રક્રિયા અને માર્કેટિંગ માટે જાહેર ખાનગી ભાગીદારી</a:t>
            </a:r>
            <a:r>
              <a:rPr lang="hi-IN" sz="2000" dirty="0" smtClean="0"/>
              <a:t>. </a:t>
            </a:r>
            <a:r>
              <a:rPr lang="gu-IN" sz="2000" dirty="0" smtClean="0"/>
              <a:t>ભારત સરકાર</a:t>
            </a:r>
            <a:r>
              <a:rPr lang="hi-IN" sz="2000" dirty="0" smtClean="0"/>
              <a:t> </a:t>
            </a:r>
            <a:r>
              <a:rPr lang="gu-IN" sz="2000" dirty="0" smtClean="0"/>
              <a:t>તાજેતરમાં કોરીક્રીક માટે સી</a:t>
            </a:r>
            <a:r>
              <a:rPr lang="hi-IN" sz="2000" dirty="0" smtClean="0"/>
              <a:t>-</a:t>
            </a:r>
            <a:r>
              <a:rPr lang="gu-IN" sz="2000" dirty="0" smtClean="0"/>
              <a:t>વીડ પાર્કને મંજૂરી આપી છે</a:t>
            </a:r>
            <a:r>
              <a:rPr lang="hi-IN" sz="2000" dirty="0" smtClean="0"/>
              <a:t>.</a:t>
            </a:r>
            <a:endParaRPr lang="gu-IN" sz="2000" dirty="0" smtClean="0"/>
          </a:p>
          <a:p>
            <a:pPr algn="just">
              <a:lnSpc>
                <a:spcPct val="120000"/>
              </a:lnSpc>
            </a:pPr>
            <a:r>
              <a:rPr lang="gu-IN" sz="2000" dirty="0" smtClean="0"/>
              <a:t>દરીયા વિસ્તારના ગરીબ ખેડૂતઓ અને માછીમરો માટે આ એક અગત્યનુ આવક વધારવાનું સાધન બની શકે છે. </a:t>
            </a:r>
            <a:r>
              <a:rPr lang="hi-IN" sz="2000" dirty="0" smtClean="0"/>
              <a:t> </a:t>
            </a:r>
            <a:endParaRPr lang="en-US" sz="2000"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ormAutofit fontScale="55000" lnSpcReduction="20000"/>
          </a:bodyPr>
          <a:lstStyle/>
          <a:p>
            <a:pPr algn="ctr">
              <a:buNone/>
            </a:pPr>
            <a:endParaRPr lang="gu-IN" b="1" u="sng" dirty="0" smtClean="0"/>
          </a:p>
          <a:p>
            <a:pPr algn="ctr">
              <a:lnSpc>
                <a:spcPct val="170000"/>
              </a:lnSpc>
              <a:buNone/>
            </a:pPr>
            <a:r>
              <a:rPr lang="gu-IN" sz="4400" b="1" u="sng" dirty="0" smtClean="0">
                <a:solidFill>
                  <a:srgbClr val="FF0000"/>
                </a:solidFill>
              </a:rPr>
              <a:t>કાયમી ધોરણે આવક વધારવાની રીતો</a:t>
            </a:r>
          </a:p>
          <a:p>
            <a:pPr algn="ctr">
              <a:lnSpc>
                <a:spcPct val="170000"/>
              </a:lnSpc>
              <a:buNone/>
            </a:pPr>
            <a:r>
              <a:rPr lang="gu-IN" sz="4400" b="1" u="sng" dirty="0" smtClean="0"/>
              <a:t>સૌર </a:t>
            </a:r>
            <a:r>
              <a:rPr lang="gu-IN" sz="4400" b="1" u="sng" dirty="0"/>
              <a:t>ઉર્જા- આવકનું </a:t>
            </a:r>
            <a:r>
              <a:rPr lang="gu-IN" sz="4400" b="1" u="sng" dirty="0" smtClean="0"/>
              <a:t>મહત્વનુ સાધન</a:t>
            </a:r>
            <a:endParaRPr lang="en-US" sz="4400" dirty="0"/>
          </a:p>
          <a:p>
            <a:pPr algn="just">
              <a:lnSpc>
                <a:spcPct val="120000"/>
              </a:lnSpc>
            </a:pPr>
            <a:r>
              <a:rPr lang="gu-IN" dirty="0"/>
              <a:t>ઉર્જા: સૌર રૂફ ટોપ અને સોલાર પંપ બંને યોજનાઓ ખેડૂતો માટે ઉપલબ્ધ છે. ખેડૂતો વધારાની ઊર્જા વીજળી બોર્ડને વેચી શકે છે. </a:t>
            </a:r>
            <a:endParaRPr lang="gu-IN" dirty="0" smtClean="0"/>
          </a:p>
          <a:p>
            <a:pPr algn="just">
              <a:lnSpc>
                <a:spcPct val="120000"/>
              </a:lnSpc>
            </a:pPr>
            <a:r>
              <a:rPr lang="gu-IN" dirty="0" smtClean="0"/>
              <a:t>જો </a:t>
            </a:r>
            <a:r>
              <a:rPr lang="gu-IN" dirty="0"/>
              <a:t>આ અમલમાં બધા ખેડૂતો માટે આવે તો તેમને દિવસે વીજળી મળે</a:t>
            </a:r>
            <a:r>
              <a:rPr lang="en-US" dirty="0"/>
              <a:t>,</a:t>
            </a:r>
            <a:r>
              <a:rPr lang="gu-IN" dirty="0"/>
              <a:t>વધારની ઉત્પાદન કરેલી ઉર્જા વીજળીબોર્ડ વેચી કાયમી આવકનું સાધન પ્રાપ્ત કરી શકે. અત્યારે આ યોજના માર્યાદિત રીતે અમલમાં છે</a:t>
            </a:r>
            <a:r>
              <a:rPr lang="gu-IN" dirty="0" smtClean="0"/>
              <a:t>.</a:t>
            </a:r>
            <a:endParaRPr lang="en-US" dirty="0" smtClean="0"/>
          </a:p>
          <a:p>
            <a:pPr algn="just">
              <a:lnSpc>
                <a:spcPct val="120000"/>
              </a:lnSpc>
            </a:pPr>
            <a:r>
              <a:rPr lang="gu-IN" dirty="0" smtClean="0"/>
              <a:t>આ </a:t>
            </a:r>
            <a:r>
              <a:rPr lang="gu-IN" dirty="0"/>
              <a:t>સૌથી મહત્વ પૂર્ણ ભલામણ છે</a:t>
            </a:r>
            <a:r>
              <a:rPr lang="hi-IN" dirty="0"/>
              <a:t>. </a:t>
            </a:r>
            <a:r>
              <a:rPr lang="gu-IN" dirty="0"/>
              <a:t>ખેડૂત વધારાની ઉર્જા ઉત્ત્પન્ન કરે છે </a:t>
            </a:r>
            <a:r>
              <a:rPr lang="hi-IN" dirty="0"/>
              <a:t>–</a:t>
            </a:r>
            <a:r>
              <a:rPr lang="gu-IN" dirty="0"/>
              <a:t> પરંતુ તેઓ ગ્રીડ જોડાયેલ નથી</a:t>
            </a:r>
            <a:r>
              <a:rPr lang="hi-IN" dirty="0"/>
              <a:t>, </a:t>
            </a:r>
            <a:r>
              <a:rPr lang="gu-IN" dirty="0"/>
              <a:t>તેથી વેચીને આવક પ્રાપ્ત કરી શકતા નથી આનો અસરકારક અમલ તેમને કાયમી આવક આપશે</a:t>
            </a:r>
            <a:r>
              <a:rPr lang="hi-IN" dirty="0"/>
              <a:t>. –</a:t>
            </a:r>
            <a:r>
              <a:rPr lang="gu-IN" dirty="0"/>
              <a:t> પછી ભલે વરસાદ મોડો આવે કે ઓછો </a:t>
            </a:r>
            <a:r>
              <a:rPr lang="gu-IN" dirty="0" smtClean="0"/>
              <a:t>આવે</a:t>
            </a:r>
            <a:r>
              <a:rPr lang="en-US" dirty="0" smtClean="0"/>
              <a:t>.</a:t>
            </a:r>
            <a:r>
              <a:rPr lang="gu-IN" dirty="0" smtClean="0"/>
              <a:t>  </a:t>
            </a:r>
            <a:endParaRPr lang="en-US" dirty="0" smtClean="0"/>
          </a:p>
          <a:p>
            <a:pPr algn="just">
              <a:lnSpc>
                <a:spcPct val="120000"/>
              </a:lnSpc>
            </a:pPr>
            <a:r>
              <a:rPr lang="gu-IN" dirty="0" smtClean="0"/>
              <a:t>આ </a:t>
            </a:r>
            <a:r>
              <a:rPr lang="gu-IN" dirty="0"/>
              <a:t>મુખ્ય ભલામણ છે</a:t>
            </a:r>
            <a:r>
              <a:rPr lang="hi-IN" dirty="0"/>
              <a:t>. –</a:t>
            </a:r>
            <a:r>
              <a:rPr lang="gu-IN" dirty="0"/>
              <a:t> કારણ કે આનાથી પાવર હાઉસ દ્વારા મળતી વિજળીની જરૂરિયાતનો ઘટાડો થશે</a:t>
            </a:r>
            <a:r>
              <a:rPr lang="hi-IN" dirty="0"/>
              <a:t>. </a:t>
            </a:r>
            <a:r>
              <a:rPr lang="gu-IN" dirty="0"/>
              <a:t>પર્યાવરણ ક્ષેત્રે આ એક મહત્વની સિદ્ધિ થશે</a:t>
            </a:r>
            <a:r>
              <a:rPr lang="hi-IN" dirty="0"/>
              <a:t>. </a:t>
            </a:r>
            <a:r>
              <a:rPr lang="gu-IN" dirty="0"/>
              <a:t>આ કાર્યક્રમો માટે </a:t>
            </a:r>
            <a:r>
              <a:rPr lang="gu-IN" i="1" dirty="0"/>
              <a:t>જિલ્લા કક્ષાએ અધિકારીશ્રીને આ જવાબદારી આપવી જોઈએ. વાસ્તવમાં જિલ્લા </a:t>
            </a:r>
            <a:r>
              <a:rPr lang="gu-IN" i="1" dirty="0" smtClean="0"/>
              <a:t>કક્ષાએ </a:t>
            </a:r>
            <a:r>
              <a:rPr lang="gu-IN" i="1" dirty="0"/>
              <a:t>કોઈ વિભાગમાં આ જવાબદારી બનતી નથી. ગ્રામ પંચાયત અને તાલુકા પંચાયતને સાથે રાખીને સ્થળ પર માર્ગદર્શન </a:t>
            </a:r>
            <a:r>
              <a:rPr lang="gu-IN" i="1" dirty="0" smtClean="0"/>
              <a:t>આપવાની જવાબદારી આપવી જોઇએ.</a:t>
            </a:r>
          </a:p>
          <a:p>
            <a:pPr algn="just">
              <a:lnSpc>
                <a:spcPct val="120000"/>
              </a:lnSpc>
            </a:pPr>
            <a:endParaRPr lang="en-US" dirty="0" smtClean="0"/>
          </a:p>
          <a:p>
            <a:pPr>
              <a:lnSpc>
                <a:spcPct val="120000"/>
              </a:lnSpc>
              <a:buNone/>
            </a:pP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6781800" cy="1631216"/>
          </a:xfrm>
          <a:prstGeom prst="rect">
            <a:avLst/>
          </a:prstGeom>
        </p:spPr>
        <p:txBody>
          <a:bodyPr wrap="square">
            <a:spAutoFit/>
          </a:bodyPr>
          <a:lstStyle/>
          <a:p>
            <a:r>
              <a:rPr lang="gu-IN" b="1" dirty="0" smtClean="0">
                <a:solidFill>
                  <a:srgbClr val="FF0000"/>
                </a:solidFill>
              </a:rPr>
              <a:t>                      </a:t>
            </a:r>
            <a:r>
              <a:rPr lang="gu-IN" b="1" u="sng" dirty="0" smtClean="0">
                <a:solidFill>
                  <a:srgbClr val="FF0000"/>
                </a:solidFill>
              </a:rPr>
              <a:t>કાયમી ધોરણે આવક વધારવાના સૂચનો :</a:t>
            </a:r>
            <a:r>
              <a:rPr lang="gu-IN" b="1" dirty="0" smtClean="0">
                <a:solidFill>
                  <a:srgbClr val="00B0F0"/>
                </a:solidFill>
              </a:rPr>
              <a:t>                 </a:t>
            </a:r>
          </a:p>
          <a:p>
            <a:r>
              <a:rPr lang="gu-IN" b="1" dirty="0" smtClean="0">
                <a:solidFill>
                  <a:srgbClr val="00B0F0"/>
                </a:solidFill>
              </a:rPr>
              <a:t>                             </a:t>
            </a:r>
            <a:r>
              <a:rPr lang="gu-IN" sz="2400" b="1" dirty="0" smtClean="0">
                <a:solidFill>
                  <a:srgbClr val="00B0F0"/>
                </a:solidFill>
              </a:rPr>
              <a:t> </a:t>
            </a:r>
            <a:r>
              <a:rPr lang="gu-IN" sz="2000" b="1" u="sng" dirty="0" smtClean="0">
                <a:solidFill>
                  <a:srgbClr val="00B0F0"/>
                </a:solidFill>
              </a:rPr>
              <a:t>સિંચાઈ</a:t>
            </a:r>
          </a:p>
          <a:p>
            <a:r>
              <a:rPr lang="gu-IN" sz="2000" b="1" u="sng" dirty="0" smtClean="0"/>
              <a:t>આ સૌથી મહત્વનું સુચન - </a:t>
            </a:r>
            <a:endParaRPr lang="gu-IN" sz="2000" b="1" u="sng" dirty="0" smtClean="0">
              <a:solidFill>
                <a:srgbClr val="00B0F0"/>
              </a:solidFill>
            </a:endParaRPr>
          </a:p>
          <a:p>
            <a:endParaRPr lang="gu-IN" sz="2000" b="1" u="sng" dirty="0" smtClean="0">
              <a:solidFill>
                <a:srgbClr val="00B0F0"/>
              </a:solidFill>
            </a:endParaRPr>
          </a:p>
          <a:p>
            <a:endParaRPr lang="en-US" dirty="0"/>
          </a:p>
        </p:txBody>
      </p:sp>
      <p:sp>
        <p:nvSpPr>
          <p:cNvPr id="3" name="TextBox 2"/>
          <p:cNvSpPr txBox="1"/>
          <p:nvPr/>
        </p:nvSpPr>
        <p:spPr>
          <a:xfrm>
            <a:off x="0" y="914400"/>
            <a:ext cx="9144000" cy="5978560"/>
          </a:xfrm>
          <a:prstGeom prst="rect">
            <a:avLst/>
          </a:prstGeom>
          <a:noFill/>
        </p:spPr>
        <p:txBody>
          <a:bodyPr wrap="square" rtlCol="0">
            <a:spAutoFit/>
          </a:bodyPr>
          <a:lstStyle/>
          <a:p>
            <a:pPr>
              <a:lnSpc>
                <a:spcPct val="150000"/>
              </a:lnSpc>
              <a:buFont typeface="Arial" pitchFamily="34" charset="0"/>
              <a:buChar char="•"/>
            </a:pPr>
            <a:r>
              <a:rPr lang="gu-IN" sz="1700" b="1" dirty="0" smtClean="0"/>
              <a:t> દરેક ગામમાં  સિંચાઈ વ્યવસ્થા તળાવો, ચેકડેમ અને ઘણી જગ્યાએ નહેર વ્યવસ્થાથી ઉપલબ્ધ છે. પરંતુ આ માટે હાલ કોઇ જવાબદાર નથી તેમજ ગ્રામ પંચાયતને આ માટે જવાબદાર બનાવી શકાય.  દરેક ખેડૂતને નહેર સિંચાઈ સાથે જોડો - પરંતુ પાઈપથી પાણી પુરવઠો ગામને પહોંચાડૉ અને ખેડૂતોને ડ્રીપ સિંચાઇ પધ્ધતિનો ઉપ્યોગ કરવા જણાવો. </a:t>
            </a:r>
          </a:p>
          <a:p>
            <a:pPr>
              <a:lnSpc>
                <a:spcPct val="150000"/>
              </a:lnSpc>
              <a:buFont typeface="Arial" pitchFamily="34" charset="0"/>
              <a:buChar char="•"/>
            </a:pPr>
            <a:r>
              <a:rPr lang="gu-IN" sz="1700" b="1" dirty="0" smtClean="0"/>
              <a:t> નર્મદા નિગમે </a:t>
            </a:r>
            <a:r>
              <a:rPr lang="en-US" sz="1700" b="1" dirty="0" smtClean="0"/>
              <a:t>18</a:t>
            </a:r>
            <a:r>
              <a:rPr lang="gu-IN" sz="1700" b="1" dirty="0" smtClean="0"/>
              <a:t> લાખ હેક્ટર જમીન ને પાણી પુરુ પાડી શકે તેમ છે. પણ તેનો સંપુર્ણ ઉપયોગ થયો નથી. જો આ થાય તો તેનાથી </a:t>
            </a:r>
            <a:r>
              <a:rPr lang="en-US" sz="1700" b="1" dirty="0" smtClean="0"/>
              <a:t>18</a:t>
            </a:r>
            <a:r>
              <a:rPr lang="gu-IN" sz="1700" b="1" dirty="0" smtClean="0"/>
              <a:t> લાખ ખેડૂતોની આવક ત્રણ ગણી થઈ શકે છે. વધુ ડેમની ઉંચાઇ વધારી આ વિસ્તાર ૩૦ લાખ હેકટ જેટલો છે. આમ કરવાથી ૭૦% ખેડૂતો 2-3 પાક લઇ શકશે. તેમની આવક બે થી ત્રણ ઘણી થૈ શકે તેમ છે.</a:t>
            </a:r>
            <a:endParaRPr lang="en-US" sz="1700" dirty="0" smtClean="0"/>
          </a:p>
          <a:p>
            <a:pPr>
              <a:lnSpc>
                <a:spcPct val="150000"/>
              </a:lnSpc>
              <a:buFont typeface="Arial" pitchFamily="34" charset="0"/>
              <a:buChar char="•"/>
            </a:pPr>
            <a:r>
              <a:rPr lang="gu-IN" sz="1700" b="1" dirty="0" smtClean="0"/>
              <a:t> પૂરની સંભાવનાવાળા વિસ્તારોમાં ખેતરોમાં ટ્રેંચ અને તમામ [રકારના રસ્તાઓ સાથે પાણી નિકાલની વ્યવ્સ્થા જરૂરી છે.</a:t>
            </a:r>
            <a:endParaRPr lang="en-US" sz="1700" dirty="0" smtClean="0"/>
          </a:p>
          <a:p>
            <a:pPr>
              <a:lnSpc>
                <a:spcPct val="150000"/>
              </a:lnSpc>
              <a:buFont typeface="Arial" pitchFamily="34" charset="0"/>
              <a:buChar char="•"/>
            </a:pPr>
            <a:r>
              <a:rPr lang="gu-IN" sz="1700" b="1" dirty="0" smtClean="0"/>
              <a:t> મોટા અને મધ્યમ બંધ- નહેર સિંચાઈ વહીવટ્ની પુનઃરચના કરવી જોઇએ.  ગુજરાતે ઉર્જા ક્ષેત્રમાં વિકેન્દ્રીકરણની શરૂઆત કરી છે. ટ્રાન્સમિશન અને ઉત્પાદનને અલગ-અલગ કરવામાં આવેલ છે. અને બગાડ પર નિયંત્રણ આપેલ છે. તેવી જ રીતે સિંચાઈ વ્યવસ્થાપન વ્યવસ્થામાં પણ ફેરફાર કરવાની જરૂર છે. બંધો અને નહેરોના વ્યવસ્થાપનને અલગ કરીને મોનિટર કરવાની જરૂર છે. અને ઉપલબ્ધ કરેલ પાણીનો હિસાબ અને ઘટ દૂર કરવાની જવાબદારી આપવી જરૂરી છે.</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gu-IN" sz="3200" b="1" u="sng" dirty="0" smtClean="0">
                <a:solidFill>
                  <a:srgbClr val="002060"/>
                </a:solidFill>
              </a:rPr>
              <a:t>અમૃતકાળમાં આત્મનિર્ભર</a:t>
            </a:r>
            <a:endParaRPr lang="en-US" sz="3200" b="1" u="sng" dirty="0">
              <a:solidFill>
                <a:srgbClr val="002060"/>
              </a:solidFill>
            </a:endParaRPr>
          </a:p>
        </p:txBody>
      </p:sp>
      <p:sp>
        <p:nvSpPr>
          <p:cNvPr id="3" name="Content Placeholder 2"/>
          <p:cNvSpPr>
            <a:spLocks noGrp="1"/>
          </p:cNvSpPr>
          <p:nvPr>
            <p:ph idx="1"/>
          </p:nvPr>
        </p:nvSpPr>
        <p:spPr>
          <a:xfrm>
            <a:off x="0" y="838200"/>
            <a:ext cx="8991600" cy="6019800"/>
          </a:xfrm>
        </p:spPr>
        <p:txBody>
          <a:bodyPr>
            <a:normAutofit/>
          </a:bodyPr>
          <a:lstStyle/>
          <a:p>
            <a:r>
              <a:rPr lang="gu-IN" sz="1800" dirty="0" smtClean="0"/>
              <a:t>માનનીય વડાપ્રધાન શ્રી નરેન્દ્ર મોદીએ અમૃતકાલમાં હવામાનની વીપરીત અસરો હોવા છતાં ઝડપી કૃષિ વૃદ્ધિ માટે સામૂહિક રીતે ભેગા મળીને આગળ વધવા આહવાન કર્યુ છે: </a:t>
            </a:r>
            <a:endParaRPr lang="en-US" sz="1800" dirty="0" smtClean="0"/>
          </a:p>
          <a:p>
            <a:r>
              <a:rPr lang="en-US" sz="1800" dirty="0" smtClean="0"/>
              <a:t> </a:t>
            </a:r>
            <a:r>
              <a:rPr lang="gu-IN" sz="1800" dirty="0" smtClean="0"/>
              <a:t>બમણી આવક - દર પાંચ વર્ષ</a:t>
            </a:r>
            <a:endParaRPr lang="en-US" sz="1800" dirty="0" smtClean="0"/>
          </a:p>
          <a:p>
            <a:r>
              <a:rPr lang="gu-IN" sz="1800" dirty="0" smtClean="0"/>
              <a:t>આત્મનિર્ભરતા</a:t>
            </a:r>
            <a:endParaRPr lang="en-US" sz="1800" dirty="0" smtClean="0"/>
          </a:p>
          <a:p>
            <a:r>
              <a:rPr lang="gu-IN" sz="1800" dirty="0" smtClean="0"/>
              <a:t>ટકાઉ વિકાસ</a:t>
            </a:r>
            <a:endParaRPr lang="en-US" sz="1800" dirty="0" smtClean="0"/>
          </a:p>
          <a:p>
            <a:r>
              <a:rPr lang="en-US" sz="1800" dirty="0" smtClean="0"/>
              <a:t> </a:t>
            </a:r>
            <a:r>
              <a:rPr lang="gu-IN" sz="1800" dirty="0" smtClean="0"/>
              <a:t>ગરીબી નાબૂદ કરો</a:t>
            </a:r>
            <a:endParaRPr lang="en-US" sz="1800" dirty="0" smtClean="0"/>
          </a:p>
          <a:p>
            <a:r>
              <a:rPr lang="gu-IN" sz="1800" dirty="0" smtClean="0"/>
              <a:t>તેમણે ઘણા પગલાં સૂચવ્યા છે - મહત્વપૂર્ણ છે:</a:t>
            </a:r>
            <a:endParaRPr lang="en-US" sz="1800" dirty="0" smtClean="0"/>
          </a:p>
          <a:p>
            <a:r>
              <a:rPr lang="en-US" sz="1800" dirty="0" smtClean="0"/>
              <a:t>• </a:t>
            </a:r>
            <a:r>
              <a:rPr lang="gu-IN" sz="1800" b="1" dirty="0" smtClean="0"/>
              <a:t>પ્રાકૃતિક ખેતી</a:t>
            </a:r>
            <a:endParaRPr lang="en-US" sz="1800" dirty="0" smtClean="0"/>
          </a:p>
          <a:p>
            <a:r>
              <a:rPr lang="en-US" sz="1800" b="1" dirty="0" smtClean="0"/>
              <a:t>• </a:t>
            </a:r>
            <a:r>
              <a:rPr lang="gu-IN" sz="1800" b="1" dirty="0" smtClean="0"/>
              <a:t> શ્રી અન્ન</a:t>
            </a:r>
            <a:endParaRPr lang="en-US" sz="1800" dirty="0" smtClean="0"/>
          </a:p>
          <a:p>
            <a:r>
              <a:rPr lang="en-US" sz="1800" dirty="0" smtClean="0"/>
              <a:t> </a:t>
            </a:r>
            <a:r>
              <a:rPr lang="gu-IN" sz="1800" dirty="0" smtClean="0"/>
              <a:t>કૌશલ્યનું પ્રદાન </a:t>
            </a:r>
            <a:r>
              <a:rPr lang="en-US" sz="1800" dirty="0" smtClean="0"/>
              <a:t>–</a:t>
            </a:r>
            <a:r>
              <a:rPr lang="gu-IN" sz="1800" dirty="0" smtClean="0"/>
              <a:t>અલ્પકૌશલ્ય </a:t>
            </a:r>
            <a:r>
              <a:rPr lang="en-US" sz="1800" dirty="0" smtClean="0"/>
              <a:t>– </a:t>
            </a:r>
            <a:r>
              <a:rPr lang="gu-IN" sz="1800" dirty="0" smtClean="0"/>
              <a:t>વૃદ્ધિ</a:t>
            </a:r>
            <a:endParaRPr lang="en-US" sz="1800" dirty="0" smtClean="0"/>
          </a:p>
          <a:p>
            <a:pPr lvl="0"/>
            <a:r>
              <a:rPr lang="gu-IN" sz="1800" dirty="0" smtClean="0"/>
              <a:t>ગ્રામીણ યુવાનો માટે સ્થાનિક સ્તરે માઇક્રો-એન્ટરપ્રાઇઝ</a:t>
            </a:r>
            <a:endParaRPr lang="en-US" sz="1800" dirty="0" smtClean="0"/>
          </a:p>
          <a:p>
            <a:pPr lvl="0"/>
            <a:r>
              <a:rPr lang="gu-IN" sz="1800" dirty="0" smtClean="0"/>
              <a:t>સોલાર – સુર્ય ઉર્જા </a:t>
            </a:r>
            <a:endParaRPr lang="en-US" sz="1800" dirty="0" smtClean="0"/>
          </a:p>
          <a:p>
            <a:pPr lvl="0"/>
            <a:r>
              <a:rPr lang="gu-IN" sz="1800" dirty="0" smtClean="0"/>
              <a:t>પાણીનો વિવેકપૂર્ણ ઉપયોગ અને દરેક ટીપાનો સંગ્રહ</a:t>
            </a:r>
            <a:endParaRPr lang="en-US" sz="1800" dirty="0" smtClean="0"/>
          </a:p>
          <a:p>
            <a:pPr lvl="0"/>
            <a:r>
              <a:rPr lang="gu-IN" sz="1800" dirty="0" smtClean="0"/>
              <a:t>કુશળ ખેતી – પશુપાલન – મત્સય ઉધોગ</a:t>
            </a:r>
            <a:endParaRPr lang="en-US" sz="1800" dirty="0" smtClean="0"/>
          </a:p>
          <a:p>
            <a:pPr lvl="0"/>
            <a:r>
              <a:rPr lang="gu-IN" sz="1800" dirty="0" smtClean="0"/>
              <a:t>ગ્રામ્ય સ્તરે આવક ઉભી કરવા માટે તકો ઉપલબ્ધ કરાવી  </a:t>
            </a:r>
            <a:endParaRPr lang="en-US" sz="1800" dirty="0" smtClean="0"/>
          </a:p>
          <a:p>
            <a:r>
              <a:rPr lang="gu-IN" sz="1800" b="1" i="1" dirty="0" smtClean="0"/>
              <a:t>ભારતે જો ૨૦૪૭ માં વિકસિત રાષ્ટ્ર બનવાનો સંકલ્પ પરિપૂર્ણ કરવો હશે તો</a:t>
            </a:r>
            <a:r>
              <a:rPr lang="en-US" sz="1800" b="1" i="1" dirty="0" smtClean="0"/>
              <a:t>, </a:t>
            </a:r>
            <a:r>
              <a:rPr lang="gu-IN" sz="1800" b="1" i="1" dirty="0" smtClean="0"/>
              <a:t>કૃષિ જળ અને ઉર્જા સાથે જોડાઇને આત્મનિર્ભરતા મેળવવી જ પડશે</a:t>
            </a:r>
            <a:endParaRPr lang="en-US" sz="1800" b="1" i="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382000" cy="6020110"/>
          </a:xfrm>
          <a:prstGeom prst="rect">
            <a:avLst/>
          </a:prstGeom>
          <a:noFill/>
        </p:spPr>
        <p:txBody>
          <a:bodyPr wrap="square" rtlCol="0">
            <a:spAutoFit/>
          </a:bodyPr>
          <a:lstStyle/>
          <a:p>
            <a:pPr>
              <a:lnSpc>
                <a:spcPct val="170000"/>
              </a:lnSpc>
              <a:buFont typeface="Arial" pitchFamily="34" charset="0"/>
              <a:buChar char="•"/>
            </a:pPr>
            <a:r>
              <a:rPr lang="gu-IN" b="1" dirty="0" smtClean="0"/>
              <a:t> ઉદ્યોગો અને ખેડૂતોને ચોક્કસ સમયે પ્રમાણસર પાણી પહોંચાડ્વાની જરૂર છે. આડેધડ પાણી આપવાથી પાણીનો વ્યય વધે છે. ઉપ્લબ્ધ પાણી માંથે ૫૦% પાણી નો વ્યય્ બાષ્પીભવન થી થાય છે. કેનાલ પર સોલર પેનાલ લગાવાથી આ બંધ થઇ શકે. ખાનગી સંસ્થાઓને આ માટે કામગીરી આપી શકાય. </a:t>
            </a:r>
            <a:endParaRPr lang="en-US" dirty="0" smtClean="0"/>
          </a:p>
          <a:p>
            <a:pPr>
              <a:lnSpc>
                <a:spcPct val="170000"/>
              </a:lnSpc>
              <a:buFont typeface="Arial" pitchFamily="34" charset="0"/>
              <a:buChar char="•"/>
            </a:pPr>
            <a:r>
              <a:rPr lang="en-US" b="1" dirty="0" smtClean="0"/>
              <a:t> </a:t>
            </a:r>
            <a:r>
              <a:rPr lang="gu-IN" b="1" dirty="0" smtClean="0"/>
              <a:t>દરેક સ્થાનિક સંસ્થા - ગ્રામ પંચાયતથી નગરપાલિકા સુધી દરેકે પાણી નો રી-સાયકલિંગ કરી વાપરવાની વ્યવ્સ્થા વિકસાવાવિ જોઇએ.</a:t>
            </a:r>
            <a:endParaRPr lang="en-US" dirty="0" smtClean="0"/>
          </a:p>
          <a:p>
            <a:pPr>
              <a:lnSpc>
                <a:spcPct val="170000"/>
              </a:lnSpc>
              <a:buFont typeface="Arial" pitchFamily="34" charset="0"/>
              <a:buChar char="•"/>
            </a:pPr>
            <a:r>
              <a:rPr lang="gu-IN" b="1" dirty="0" smtClean="0"/>
              <a:t> દરેક ઘર/હાઉસિંગ સોસાયટી/બહુમાળી ઈમારતો વર્તમાન અને ભાવિ બંનેમાં વરસાદના પાણીને જમીનમાં સંગ્રહ કરવા રીર્ચાજ થયેલ કુવાઓ કરવા માટે ફરજ પાડવી જરૂરી છે.</a:t>
            </a:r>
            <a:endParaRPr lang="en-US" dirty="0" smtClean="0"/>
          </a:p>
          <a:p>
            <a:pPr>
              <a:lnSpc>
                <a:spcPct val="170000"/>
              </a:lnSpc>
              <a:buFont typeface="Arial" pitchFamily="34" charset="0"/>
              <a:buChar char="•"/>
            </a:pPr>
            <a:r>
              <a:rPr lang="gu-IN" b="1" dirty="0" smtClean="0"/>
              <a:t> આવક વધારવા માટે ખેડુતો બે થી ત્રણ પાક લેવા જોઇએ. આપણી સિંચાઇ વ્ય્વ્સ્થાને પુન:ગઠન કરી અને ગ્રામ પંચાયતોને જ્વાબદાર બનાવીએ તો રાજ્યના તમામ ખેડૂતોની આવક બે થી ત્રણ ઘણી વધારી શકાય તેમ છે કાઅરણ કે આપણી પાસે સીંચાઇ વ્યવસ્થા ઉપલબ્ધ છે </a:t>
            </a:r>
            <a:endParaRPr lang="en-US" dirty="0" smtClean="0"/>
          </a:p>
          <a:p>
            <a:pPr>
              <a:buFont typeface="Arial" pitchFamily="34" charset="0"/>
              <a:buChar cha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7848600" cy="5816977"/>
          </a:xfrm>
          <a:prstGeom prst="rect">
            <a:avLst/>
          </a:prstGeom>
          <a:noFill/>
        </p:spPr>
        <p:txBody>
          <a:bodyPr wrap="square" rtlCol="0">
            <a:spAutoFit/>
          </a:bodyPr>
          <a:lstStyle/>
          <a:p>
            <a:pPr lvl="0" algn="just" fontAlgn="base">
              <a:lnSpc>
                <a:spcPct val="150000"/>
              </a:lnSpc>
              <a:spcBef>
                <a:spcPct val="0"/>
              </a:spcBef>
              <a:spcAft>
                <a:spcPct val="0"/>
              </a:spcAft>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હાલ બદલાતા હવામાનની વિપરીત અસરો અનુભવીએ છીએ. માનનીય મુખ્ય મંત્રીશ્રી અને મહાનુભાવોને ઉપરના સંદર્ભમાં અમે આ રજૂઆત કરી રહ્યા છીએ. આ અસરો અને અણધાર્યા બદલાવ હજી વધવાના છે, મોટા પ્રમાણમાં આવવાના છે.  આ બદલાવની સીધી અસર દરેકના જીવન પર પડે પરંતુ કુદરત આધારિત વ્યવસાય જે ગ્રામ વિસ્તારમાં. જેવાકે ખેતી, પશુપાલન, મત્સ્ય, તેમાં તેની સીધી ગંભીર અસર પડી રહેલ છે.- તેનો સફળ મુકાબલો અને નવી વ્યુહરચના પાણી અને ઉર્જાનો કુશળ સંચાલન અને ઉપયોગથી ખેડૂતોની આવક વધતી રહે એ માટે આગામી સમયમાં મહત્વની બાબત રહે છે.</a:t>
            </a:r>
            <a:endParaRPr kumimoji="0" lang="en-US" b="1" i="0" u="none" strike="noStrike" cap="none" normalizeH="0" baseline="0" dirty="0" smtClean="0">
              <a:ln>
                <a:noFill/>
              </a:ln>
              <a:solidFill>
                <a:schemeClr val="tx1"/>
              </a:solidFill>
              <a:effectLst/>
              <a:latin typeface="Shruti" pitchFamily="34" charset="0"/>
              <a:ea typeface="Calibri" pitchFamily="34" charset="0"/>
              <a:cs typeface="Shruti" pitchFamily="34" charset="0"/>
            </a:endParaRPr>
          </a:p>
          <a:p>
            <a:pPr lvl="0" algn="just" fontAlgn="base">
              <a:lnSpc>
                <a:spcPct val="150000"/>
              </a:lnSpc>
              <a:spcBef>
                <a:spcPct val="0"/>
              </a:spcBef>
              <a:spcAft>
                <a:spcPct val="0"/>
              </a:spcAft>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lnSpc>
                <a:spcPct val="150000"/>
              </a:lnSpc>
              <a:spcBef>
                <a:spcPct val="0"/>
              </a:spcBef>
              <a:spcAft>
                <a:spcPct val="0"/>
              </a:spcAft>
            </a:pPr>
            <a:r>
              <a:rPr kumimoji="0" lang="gu-IN" b="1" i="1" u="none" strike="noStrike" cap="none" normalizeH="0" baseline="0" dirty="0" smtClean="0">
                <a:ln>
                  <a:noFill/>
                </a:ln>
                <a:solidFill>
                  <a:schemeClr val="tx1"/>
                </a:solidFill>
                <a:effectLst/>
                <a:latin typeface="Shruti" pitchFamily="34" charset="0"/>
                <a:ea typeface="Calibri" pitchFamily="34" charset="0"/>
                <a:cs typeface="Shruti" pitchFamily="34" charset="0"/>
              </a:rPr>
              <a:t>હાલ આપણી પાસે સમય છે. મજબૂત રાજકીય અને વહીવટી નેતાગીરી છે અને આ પરીસ્થિતીનો સામનો કરવાના સાધનો પણ છે.</a:t>
            </a:r>
            <a:endParaRPr kumimoji="0" lang="en-US" b="1" i="1" u="none" strike="noStrike" cap="none" normalizeH="0" baseline="0" dirty="0" smtClean="0">
              <a:ln>
                <a:noFill/>
              </a:ln>
              <a:solidFill>
                <a:schemeClr val="tx1"/>
              </a:solidFill>
              <a:effectLst/>
              <a:latin typeface="Shruti" pitchFamily="34" charset="0"/>
              <a:ea typeface="Calibri" pitchFamily="34" charset="0"/>
              <a:cs typeface="Shruti" pitchFamily="34" charset="0"/>
            </a:endParaRPr>
          </a:p>
          <a:p>
            <a:pPr lvl="0" eaLnBrk="0" fontAlgn="base" hangingPunct="0">
              <a:lnSpc>
                <a:spcPct val="150000"/>
              </a:lnSpc>
              <a:spcBef>
                <a:spcPct val="0"/>
              </a:spcBef>
              <a:spcAft>
                <a:spcPct val="0"/>
              </a:spcAf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lnSpc>
                <a:spcPct val="150000"/>
              </a:lnSpc>
              <a:spcBef>
                <a:spcPct val="0"/>
              </a:spcBef>
              <a:spcAft>
                <a:spcPct val="0"/>
              </a:spcAft>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આ માટે કેટલાક સામાન્ય વહીવટી અને આંતર માળાખાકીય ફેરફારોના ત્વરીત નિર્ણયો લેવા આવશ્યક બને છે તેમાં મહત્વની નીચેની બાબતો છે</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4651273"/>
          </a:xfrm>
          <a:prstGeom prst="rect">
            <a:avLst/>
          </a:prstGeom>
          <a:noFill/>
        </p:spPr>
        <p:txBody>
          <a:bodyPr wrap="square" rtlCol="0">
            <a:spAutoFit/>
          </a:bodyPr>
          <a:lstStyle/>
          <a:p>
            <a:pPr lvl="0" algn="ctr" fontAlgn="base">
              <a:spcBef>
                <a:spcPct val="0"/>
              </a:spcBef>
              <a:spcAft>
                <a:spcPct val="0"/>
              </a:spcAft>
            </a:pPr>
            <a:endParaRPr kumimoji="0" lang="gu-IN" b="1" i="0" strike="noStrike" cap="none" normalizeH="0" baseline="0" dirty="0" smtClean="0">
              <a:ln>
                <a:noFill/>
              </a:ln>
              <a:solidFill>
                <a:srgbClr val="002060"/>
              </a:solidFill>
              <a:effectLst/>
              <a:latin typeface="Shruti" pitchFamily="34" charset="0"/>
              <a:ea typeface="Calibri" pitchFamily="34" charset="0"/>
              <a:cs typeface="Shruti" pitchFamily="34" charset="0"/>
            </a:endParaRPr>
          </a:p>
          <a:p>
            <a:pPr lvl="0" algn="ctr" fontAlgn="base">
              <a:spcBef>
                <a:spcPct val="0"/>
              </a:spcBef>
              <a:spcAft>
                <a:spcPct val="0"/>
              </a:spcAft>
            </a:pPr>
            <a:r>
              <a:rPr kumimoji="0" lang="en-US" b="1" i="0" strike="noStrike" cap="none" normalizeH="0" baseline="0" dirty="0" smtClean="0">
                <a:ln>
                  <a:noFill/>
                </a:ln>
                <a:solidFill>
                  <a:srgbClr val="002060"/>
                </a:solidFill>
                <a:effectLst/>
                <a:latin typeface="Shruti" pitchFamily="34" charset="0"/>
                <a:ea typeface="Calibri" pitchFamily="34" charset="0"/>
                <a:cs typeface="Shruti" pitchFamily="34" charset="0"/>
              </a:rPr>
              <a:t> </a:t>
            </a:r>
            <a:r>
              <a:rPr kumimoji="0" lang="gu-IN" sz="2400" b="1" i="0" u="sng" strike="noStrike" cap="none" normalizeH="0" baseline="0" dirty="0" smtClean="0">
                <a:ln>
                  <a:noFill/>
                </a:ln>
                <a:solidFill>
                  <a:srgbClr val="00B0F0"/>
                </a:solidFill>
                <a:effectLst/>
                <a:latin typeface="Shruti" pitchFamily="34" charset="0"/>
                <a:ea typeface="Calibri" pitchFamily="34" charset="0"/>
                <a:cs typeface="Shruti" pitchFamily="34" charset="0"/>
              </a:rPr>
              <a:t>ટેકનોલોજી ડીરેકટર- કૃષિ વિભાગ </a:t>
            </a:r>
            <a:endParaRPr kumimoji="0" lang="en-US" b="1" i="0" u="sng" strike="noStrike" cap="none" normalizeH="0" baseline="0" dirty="0" smtClean="0">
              <a:ln>
                <a:noFill/>
              </a:ln>
              <a:solidFill>
                <a:srgbClr val="00B0F0"/>
              </a:solidFill>
              <a:effectLst/>
              <a:latin typeface="Shruti" pitchFamily="34" charset="0"/>
              <a:ea typeface="Calibri" pitchFamily="34" charset="0"/>
              <a:cs typeface="Shruti" pitchFamily="34" charset="0"/>
            </a:endParaRPr>
          </a:p>
          <a:p>
            <a:pPr lvl="0" fontAlgn="base">
              <a:spcBef>
                <a:spcPct val="0"/>
              </a:spcBef>
              <a:spcAft>
                <a:spcPct val="0"/>
              </a:spcAf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lnSpc>
                <a:spcPct val="150000"/>
              </a:lnSpc>
              <a:spcBef>
                <a:spcPct val="0"/>
              </a:spcBef>
              <a:spcAft>
                <a:spcPct val="0"/>
              </a:spcAft>
            </a:pPr>
            <a:r>
              <a:rPr kumimoji="0" lang="gu-IN" sz="2000"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ખેડૂતોની આવક સતત વધતી રહે અને ઓછા સાધન-જમીનથી વધુ ઉત્પાદન થાય તે માટે પાણી અને સૌર્ય ઉર્જાનો મહત્તમ કુશળ ઉપયોગ જરૂરી છે. </a:t>
            </a:r>
          </a:p>
          <a:p>
            <a:pPr lvl="0" algn="just" eaLnBrk="0" fontAlgn="base" hangingPunct="0">
              <a:lnSpc>
                <a:spcPct val="150000"/>
              </a:lnSpc>
              <a:spcBef>
                <a:spcPct val="0"/>
              </a:spcBef>
              <a:spcAft>
                <a:spcPct val="0"/>
              </a:spcAft>
            </a:pPr>
            <a:r>
              <a:rPr lang="gu-IN" b="1" dirty="0" smtClean="0">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નવી આધુનિક આંતરરાષ્ટ્રીય અને રાષ્ટ્રીય કક્ષાએ પણ ટેકનોલોજી ઉપસ્થીત થઇ છે. આ ટેકનોલોજીઓનો સતત અભ્યાસ, પ્રાયોગીક ધોરણે ચકાસણી અને અમલ થાય તે આવશ્યક છે. આ માટે નીષ્ણાંતોની જરૂર પડશે. </a:t>
            </a:r>
          </a:p>
          <a:p>
            <a:pPr lvl="0" algn="just" eaLnBrk="0" fontAlgn="base" hangingPunct="0">
              <a:lnSpc>
                <a:spcPct val="150000"/>
              </a:lnSpc>
              <a:spcBef>
                <a:spcPct val="0"/>
              </a:spcBef>
              <a:spcAft>
                <a:spcPct val="0"/>
              </a:spcAft>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સુચન છે કે કૃષિ વિભાગ- ખેતી- પશુપાલન- મત્સ્ય ઉદ્યોગ માટે ડાયરેક્ટ ટેકનોલોજીની જગ્યા</a:t>
            </a:r>
            <a:r>
              <a:rPr kumimoji="0" lang="gu-IN" b="1" i="0" u="none" strike="noStrike" cap="none" normalizeH="0" dirty="0" smtClean="0">
                <a:ln>
                  <a:noFill/>
                </a:ln>
                <a:solidFill>
                  <a:schemeClr val="tx1"/>
                </a:solidFill>
                <a:effectLst/>
                <a:latin typeface="Shruti" pitchFamily="34" charset="0"/>
                <a:ea typeface="Calibri" pitchFamily="34" charset="0"/>
                <a:cs typeface="Shruti" pitchFamily="34" charset="0"/>
              </a:rPr>
              <a:t> ઉપસ્થીત કરવી જોઇએ. જે સમગ્ર બાબતો જેવી કે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આર્ટીફીશીયલ ઇન્ટેલીજન્શ, ડીજીટલ મેપીંગ, રોબેટીક્સ, જીઆઇએસ અને રીમોટ સેસીંગની સાથે ડ્રોન ની સમજ અને તેનો ચોકસાઇ પૂર્વક ઉપયોગની નવી વ્યવસ્થા ઉપસ્થીત કરવામાં સહાયભૂત થાય.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153400" cy="5555367"/>
          </a:xfrm>
          <a:prstGeom prst="rect">
            <a:avLst/>
          </a:prstGeom>
          <a:noFill/>
        </p:spPr>
        <p:txBody>
          <a:bodyPr wrap="square" rtlCol="0">
            <a:spAutoFit/>
          </a:bodyPr>
          <a:lstStyle/>
          <a:p>
            <a:pPr lvl="0" algn="ctr" fontAlgn="base">
              <a:spcBef>
                <a:spcPct val="0"/>
              </a:spcBef>
              <a:spcAft>
                <a:spcPct val="0"/>
              </a:spcAft>
            </a:pPr>
            <a:r>
              <a:rPr kumimoji="0" lang="gu-IN" sz="2800" b="1" i="0" u="sng" strike="noStrike" cap="none" normalizeH="0" baseline="0" dirty="0" smtClean="0">
                <a:ln>
                  <a:noFill/>
                </a:ln>
                <a:solidFill>
                  <a:srgbClr val="00B0F0"/>
                </a:solidFill>
                <a:effectLst/>
                <a:latin typeface="Shruti" pitchFamily="34" charset="0"/>
                <a:ea typeface="Calibri" pitchFamily="34" charset="0"/>
                <a:cs typeface="Shruti" pitchFamily="34" charset="0"/>
              </a:rPr>
              <a:t>પંચાયતીરાજ સંસ્થાઓ:</a:t>
            </a:r>
            <a:endParaRPr kumimoji="0" lang="en-US" sz="2400" b="1" i="0" u="none" strike="noStrike" cap="none" normalizeH="0" baseline="0" dirty="0" smtClean="0">
              <a:ln>
                <a:noFill/>
              </a:ln>
              <a:solidFill>
                <a:srgbClr val="00B0F0"/>
              </a:solidFill>
              <a:effectLst/>
              <a:latin typeface="Arial" pitchFamily="34" charset="0"/>
              <a:cs typeface="Arial" pitchFamily="34" charset="0"/>
            </a:endParaRPr>
          </a:p>
          <a:p>
            <a:pPr lvl="0" eaLnBrk="0" fontAlgn="base" hangingPunct="0">
              <a:spcBef>
                <a:spcPct val="0"/>
              </a:spcBef>
              <a:spcAft>
                <a:spcPct val="0"/>
              </a:spcAft>
              <a:buFontTx/>
              <a:buChar char="•"/>
            </a:pPr>
            <a:endParaRPr kumimoji="0" lang="en-US" sz="1200" b="1" i="0" u="none" strike="noStrike" cap="none" normalizeH="0" baseline="0" dirty="0" smtClean="0">
              <a:ln>
                <a:noFill/>
              </a:ln>
              <a:solidFill>
                <a:schemeClr val="tx1"/>
              </a:solidFill>
              <a:effectLst/>
              <a:latin typeface="Shruti" pitchFamily="34" charset="0"/>
              <a:ea typeface="Calibri" pitchFamily="34" charset="0"/>
              <a:cs typeface="Shruti" pitchFamily="34" charset="0"/>
            </a:endParaRPr>
          </a:p>
          <a:p>
            <a:pPr lvl="0" algn="just" eaLnBrk="0" fontAlgn="base" hangingPunct="0">
              <a:lnSpc>
                <a:spcPct val="150000"/>
              </a:lnSpc>
              <a:spcBef>
                <a:spcPct val="0"/>
              </a:spcBef>
              <a:spcAft>
                <a:spcPct val="0"/>
              </a:spcAft>
              <a:buFontTx/>
              <a:buChar char="•"/>
            </a:pPr>
            <a:r>
              <a:rPr kumimoji="0" lang="gu-IN" sz="2000"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પંચાયતીરાજ સંસ્થાને નવી જવાબદારી આપવી જરૂરી. ગ્રામ પંચાયતમાં હવે સક્ષમ- ભણેલા સરપંચ- કારોબારી છે. તલાટી કમ મંત્રી પણ સ્નાતક હોય છે. પંચાયતો આર્થીક ઉન્નતિ કાર્યક્રમ વધુ જવાબદાર બને તે જરૂરી છે. </a:t>
            </a:r>
          </a:p>
          <a:p>
            <a:pPr lvl="0" algn="just" eaLnBrk="0" fontAlgn="base" hangingPunct="0">
              <a:lnSpc>
                <a:spcPct val="150000"/>
              </a:lnSpc>
              <a:spcBef>
                <a:spcPct val="0"/>
              </a:spcBef>
              <a:spcAft>
                <a:spcPct val="0"/>
              </a:spcAft>
              <a:buFontTx/>
              <a:buChar char="•"/>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ગરીબો ઓળખવાની અને તેમને સહાય પહોંચાડવાની જવાબદારી.</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lnSpc>
                <a:spcPct val="150000"/>
              </a:lnSpc>
              <a:spcBef>
                <a:spcPct val="0"/>
              </a:spcBef>
              <a:spcAft>
                <a:spcPct val="0"/>
              </a:spcAft>
              <a:buFontTx/>
              <a:buChar char="•"/>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ગ્રામ કક્ષના સિંચાઇના સાધનો- કેનાલ- ચેકડેમ- તળાવની મરામત અને પાઇપ દ્વારા ખેતર સુધી પાણી પહોચાડવાની વ્યવસ્થા.</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lnSpc>
                <a:spcPct val="150000"/>
              </a:lnSpc>
              <a:spcBef>
                <a:spcPct val="0"/>
              </a:spcBef>
              <a:spcAft>
                <a:spcPct val="0"/>
              </a:spcAft>
              <a:buFontTx/>
              <a:buChar char="•"/>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તે સોલર યોજનાનું માર્ગદર્શન અને અમલની જવાબદારી</a:t>
            </a:r>
            <a:r>
              <a:rPr kumimoji="0" lang="gu-IN" sz="2000" b="1" i="0" u="none" strike="noStrike" cap="none" normalizeH="0" baseline="0" dirty="0" smtClean="0">
                <a:ln>
                  <a:noFill/>
                </a:ln>
                <a:solidFill>
                  <a:schemeClr val="tx1"/>
                </a:solidFill>
                <a:effectLst/>
                <a:latin typeface="Shruti" pitchFamily="34" charset="0"/>
                <a:ea typeface="Calibri" pitchFamily="34" charset="0"/>
                <a:cs typeface="Shruti" pitchFamily="34" charset="0"/>
              </a:rPr>
              <a:t>.</a:t>
            </a:r>
          </a:p>
          <a:p>
            <a:pPr lvl="0" algn="just" eaLnBrk="0" fontAlgn="base" hangingPunct="0">
              <a:lnSpc>
                <a:spcPct val="150000"/>
              </a:lnSpc>
              <a:spcBef>
                <a:spcPct val="0"/>
              </a:spcBef>
              <a:spcAft>
                <a:spcPct val="0"/>
              </a:spcAft>
              <a:buFontTx/>
              <a:buChar char="•"/>
            </a:pPr>
            <a:r>
              <a:rPr kumimoji="0" lang="gu-IN" sz="3200" b="0" i="0" u="none" strike="noStrike" cap="none" normalizeH="0" baseline="0" dirty="0" smtClean="0">
                <a:ln>
                  <a:noFill/>
                </a:ln>
                <a:solidFill>
                  <a:schemeClr val="tx1"/>
                </a:solidFill>
                <a:effectLst/>
                <a:latin typeface="Arial" pitchFamily="34" charset="0"/>
                <a:cs typeface="Arial" pitchFamily="34" charset="0"/>
              </a:rPr>
              <a:t> </a:t>
            </a:r>
            <a:r>
              <a:rPr kumimoji="0" lang="gu-IN" b="1" i="0" u="none" strike="noStrike" cap="none" normalizeH="0" baseline="0" dirty="0" smtClean="0">
                <a:ln>
                  <a:noFill/>
                </a:ln>
                <a:solidFill>
                  <a:schemeClr val="tx1"/>
                </a:solidFill>
                <a:effectLst/>
                <a:latin typeface="Arial" pitchFamily="34" charset="0"/>
                <a:cs typeface="Arial" pitchFamily="34" charset="0"/>
              </a:rPr>
              <a:t>સૌથી મહત્વની બાબત નર્મદા- કેનાલથી ઉપલબ્ધ સીંચાઇ વ્યવસ્થા ૧૮ લાખ હેક્ટર એટલે ૧૮ થી ૨૫ લાખ ખેડૂતો સુધી પહોચાડવાની છે. આનાથી ૭૦ટકા થી વધુ ખેડૂતો બે થી ત્રણ પાક લઇ શકશી અને આવક બે થી ત્રણ ઘણી થશે.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4916731"/>
          </a:xfrm>
          <a:prstGeom prst="rect">
            <a:avLst/>
          </a:prstGeom>
          <a:noFill/>
        </p:spPr>
        <p:txBody>
          <a:bodyPr wrap="square" rtlCol="0">
            <a:spAutoFit/>
          </a:bodyPr>
          <a:lstStyle/>
          <a:p>
            <a:pPr lvl="0" fontAlgn="base">
              <a:spcBef>
                <a:spcPct val="0"/>
              </a:spcBef>
              <a:spcAft>
                <a:spcPct val="0"/>
              </a:spcAft>
            </a:pPr>
            <a:r>
              <a:rPr lang="gu-IN" sz="2400" b="1" dirty="0" smtClean="0">
                <a:latin typeface="Calibri" pitchFamily="34" charset="0"/>
                <a:ea typeface="Calibri" pitchFamily="34" charset="0"/>
                <a:cs typeface="Shruti" pitchFamily="34" charset="0"/>
              </a:rPr>
              <a:t>               </a:t>
            </a:r>
            <a:r>
              <a:rPr lang="en-GB" sz="2400" b="1" dirty="0" smtClean="0">
                <a:latin typeface="Calibri" pitchFamily="34" charset="0"/>
                <a:ea typeface="Calibri" pitchFamily="34" charset="0"/>
                <a:cs typeface="Shruti" pitchFamily="34" charset="0"/>
              </a:rPr>
              <a:t> </a:t>
            </a:r>
            <a:r>
              <a:rPr kumimoji="0" lang="gu-IN" sz="2400" b="1" i="0" u="sng" strike="noStrike" cap="none" normalizeH="0" baseline="0" dirty="0" smtClean="0">
                <a:ln>
                  <a:noFill/>
                </a:ln>
                <a:solidFill>
                  <a:srgbClr val="00B0F0"/>
                </a:solidFill>
                <a:effectLst/>
                <a:latin typeface="Shruti" pitchFamily="34" charset="0"/>
                <a:ea typeface="Calibri" pitchFamily="34" charset="0"/>
                <a:cs typeface="Shruti" pitchFamily="34" charset="0"/>
              </a:rPr>
              <a:t>સીંચાઇ વિભાગ - વહીવટી ફેરફારો</a:t>
            </a:r>
            <a:r>
              <a:rPr kumimoji="0" lang="gu-IN" sz="2400" b="1" i="0" u="none" strike="noStrike" cap="none" normalizeH="0" baseline="0" dirty="0" smtClean="0">
                <a:ln>
                  <a:noFill/>
                </a:ln>
                <a:solidFill>
                  <a:schemeClr val="tx1"/>
                </a:solidFill>
                <a:effectLst/>
                <a:latin typeface="Shruti" pitchFamily="34" charset="0"/>
                <a:ea typeface="Calibri" pitchFamily="34" charset="0"/>
                <a:cs typeface="Shruti" pitchFamily="34" charset="0"/>
              </a:rPr>
              <a:t>.</a:t>
            </a:r>
            <a:r>
              <a:rPr kumimoji="0" lang="gu-IN" sz="1100" b="1" i="0" u="none" strike="noStrike" cap="none" normalizeH="0" baseline="0" dirty="0" smtClean="0">
                <a:ln>
                  <a:noFill/>
                </a:ln>
                <a:solidFill>
                  <a:schemeClr val="tx1"/>
                </a:solidFill>
                <a:effectLst/>
                <a:latin typeface="Shruti" pitchFamily="34" charset="0"/>
                <a:ea typeface="Calibri" pitchFamily="34" charset="0"/>
                <a:cs typeface="Shruti" pitchFamily="34" charset="0"/>
              </a:rPr>
              <a:t>.</a:t>
            </a:r>
            <a:endParaRPr kumimoji="0" lang="en-US" sz="1100" b="1" i="0" u="none" strike="noStrike" cap="none" normalizeH="0" baseline="0" dirty="0" smtClean="0">
              <a:ln>
                <a:noFill/>
              </a:ln>
              <a:solidFill>
                <a:schemeClr val="tx1"/>
              </a:solidFill>
              <a:effectLst/>
              <a:latin typeface="Shruti" pitchFamily="34" charset="0"/>
              <a:ea typeface="Calibri" pitchFamily="34" charset="0"/>
              <a:cs typeface="Shruti" pitchFamily="34" charset="0"/>
            </a:endParaRPr>
          </a:p>
          <a:p>
            <a:pPr lvl="0" fontAlgn="base">
              <a:spcBef>
                <a:spcPct val="0"/>
              </a:spcBef>
              <a:spcAft>
                <a:spcPct val="0"/>
              </a:spcAf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lnSpc>
                <a:spcPct val="150000"/>
              </a:lnSpc>
              <a:spcBef>
                <a:spcPct val="0"/>
              </a:spcBef>
              <a:spcAft>
                <a:spcPct val="0"/>
              </a:spcAft>
              <a:buFontTx/>
              <a:buChar char="•"/>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કેનાલ વ્યવસ્થાનું અલગ વહીવટી તંત્ર- ડેમ માટે અલગ અને સીંચાઇ માટે ઉપલબ્ધ </a:t>
            </a:r>
          </a:p>
          <a:p>
            <a:pPr lvl="0" eaLnBrk="0" fontAlgn="base" hangingPunct="0">
              <a:lnSpc>
                <a:spcPct val="150000"/>
              </a:lnSpc>
              <a:spcBef>
                <a:spcPct val="0"/>
              </a:spcBef>
              <a:spcAft>
                <a:spcPct val="0"/>
              </a:spcAft>
            </a:pPr>
            <a:r>
              <a:rPr lang="gu-IN" b="1" dirty="0" smtClean="0">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કરેલ પાણીનો હિસાબ. અને પાણીનો લીકેજ અને કેનાલમાં ભંગાણનુ આધુનીક સેન્સર </a:t>
            </a:r>
          </a:p>
          <a:p>
            <a:pPr lvl="0" eaLnBrk="0" fontAlgn="base" hangingPunct="0">
              <a:lnSpc>
                <a:spcPct val="150000"/>
              </a:lnSpc>
              <a:spcBef>
                <a:spcPct val="0"/>
              </a:spcBef>
              <a:spcAft>
                <a:spcPct val="0"/>
              </a:spcAft>
            </a:pPr>
            <a:r>
              <a:rPr lang="gu-IN" b="1" dirty="0" smtClean="0">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ટેકનોલોજીથી તરત જાણ  અને મરામત જરૂરી છે.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lnSpc>
                <a:spcPct val="150000"/>
              </a:lnSpc>
              <a:spcBef>
                <a:spcPct val="0"/>
              </a:spcBef>
              <a:spcAft>
                <a:spcPct val="0"/>
              </a:spcAft>
              <a:buFontTx/>
              <a:buChar char="•"/>
            </a:pPr>
            <a:r>
              <a:rPr kumimoji="0" lang="gu-IN" sz="2000"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સીંચાઇ નહેરોના પાણીનુ બાષ્પીભવન રોકવા સોલર પેનલ કેનાલ પર લગાડી શકાય – </a:t>
            </a:r>
          </a:p>
          <a:p>
            <a:pPr lvl="0" eaLnBrk="0" fontAlgn="base" hangingPunct="0">
              <a:lnSpc>
                <a:spcPct val="150000"/>
              </a:lnSpc>
              <a:spcBef>
                <a:spcPct val="0"/>
              </a:spcBef>
              <a:spcAft>
                <a:spcPct val="0"/>
              </a:spcAft>
            </a:pPr>
            <a:r>
              <a:rPr lang="gu-IN" b="1" dirty="0">
                <a:latin typeface="Shruti" pitchFamily="34" charset="0"/>
                <a:ea typeface="Calibri" pitchFamily="34" charset="0"/>
                <a:cs typeface="Shruti" pitchFamily="34" charset="0"/>
              </a:rPr>
              <a:t> </a:t>
            </a:r>
            <a:r>
              <a:rPr lang="gu-IN" b="1" dirty="0" smtClean="0">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ખાનગી સંસ્થાઓને આ કામગીરી આપી શકાય.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lnSpc>
                <a:spcPct val="150000"/>
              </a:lnSpc>
              <a:spcBef>
                <a:spcPct val="0"/>
              </a:spcBef>
              <a:spcAft>
                <a:spcPct val="0"/>
              </a:spcAft>
              <a:buFontTx/>
              <a:buChar char="•"/>
            </a:pPr>
            <a:r>
              <a:rPr kumimoji="0" lang="gu-IN" sz="2000"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ઉપયોગ કરેલ પાણીનો પુન: ઉપયોગ(</a:t>
            </a:r>
            <a:r>
              <a:rPr kumimoji="0" lang="en-GB" b="1" i="0" u="none" strike="noStrike" cap="none" normalizeH="0" baseline="0" dirty="0" smtClean="0">
                <a:ln>
                  <a:noFill/>
                </a:ln>
                <a:solidFill>
                  <a:schemeClr val="tx1"/>
                </a:solidFill>
                <a:effectLst/>
                <a:latin typeface="Calibri" pitchFamily="34" charset="0"/>
                <a:ea typeface="Calibri" pitchFamily="34" charset="0"/>
                <a:cs typeface="Shruti" pitchFamily="34" charset="0"/>
              </a:rPr>
              <a:t>Recycling of Waste Water)</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.દરેક ગામમાં /</a:t>
            </a:r>
          </a:p>
          <a:p>
            <a:pPr lvl="0" eaLnBrk="0" fontAlgn="base" hangingPunct="0">
              <a:lnSpc>
                <a:spcPct val="150000"/>
              </a:lnSpc>
              <a:spcBef>
                <a:spcPct val="0"/>
              </a:spcBef>
              <a:spcAft>
                <a:spcPct val="0"/>
              </a:spcAft>
            </a:pPr>
            <a:r>
              <a:rPr lang="gu-IN" b="1" dirty="0" smtClean="0">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શહેરમાં આ ફરજીયાત ધોરણે અમલમાં મુકવાની જરૂર છે.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lnSpc>
                <a:spcPct val="150000"/>
              </a:lnSpc>
              <a:spcBef>
                <a:spcPct val="0"/>
              </a:spcBef>
              <a:spcAft>
                <a:spcPct val="0"/>
              </a:spcAft>
              <a:buFontTx/>
              <a:buChar char="•"/>
            </a:pPr>
            <a:r>
              <a:rPr kumimoji="0" lang="gu-IN" sz="2000"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રીવર બેસીંન - નદીના વિસ્તારમાં વહી જતા પાણીનો સંગ્રહકરવો જરૂરી છે. મહત્વની વાત </a:t>
            </a:r>
          </a:p>
          <a:p>
            <a:pPr lvl="0" eaLnBrk="0" fontAlgn="base" hangingPunct="0">
              <a:lnSpc>
                <a:spcPct val="150000"/>
              </a:lnSpc>
              <a:spcBef>
                <a:spcPct val="0"/>
              </a:spcBef>
              <a:spcAft>
                <a:spcPct val="0"/>
              </a:spcAft>
            </a:pPr>
            <a:r>
              <a:rPr lang="gu-IN" b="1" dirty="0">
                <a:latin typeface="Shruti" pitchFamily="34" charset="0"/>
                <a:ea typeface="Calibri" pitchFamily="34" charset="0"/>
                <a:cs typeface="Shruti" pitchFamily="34" charset="0"/>
              </a:rPr>
              <a:t> </a:t>
            </a:r>
            <a:r>
              <a:rPr lang="gu-IN" b="1" dirty="0" smtClean="0">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સીંચાઇના પરીવહન દરમ્યાન થતા ૫૦ ટકાથી વધુ પાણીના વ્યવને અટકાવી – પાણી વધુ </a:t>
            </a:r>
          </a:p>
          <a:p>
            <a:pPr lvl="0" eaLnBrk="0" fontAlgn="base" hangingPunct="0">
              <a:lnSpc>
                <a:spcPct val="150000"/>
              </a:lnSpc>
              <a:spcBef>
                <a:spcPct val="0"/>
              </a:spcBef>
              <a:spcAft>
                <a:spcPct val="0"/>
              </a:spcAft>
            </a:pPr>
            <a:r>
              <a:rPr lang="gu-IN" b="1" dirty="0">
                <a:latin typeface="Shruti" pitchFamily="34" charset="0"/>
                <a:ea typeface="Calibri" pitchFamily="34" charset="0"/>
                <a:cs typeface="Shruti" pitchFamily="34" charset="0"/>
              </a:rPr>
              <a:t> </a:t>
            </a:r>
            <a:r>
              <a:rPr lang="gu-IN" b="1" dirty="0" smtClean="0">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ઉપલબ્ધ કરવાનો પડકાર પાર પાડવાનો છે.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534400" cy="5586145"/>
          </a:xfrm>
          <a:prstGeom prst="rect">
            <a:avLst/>
          </a:prstGeom>
          <a:noFill/>
        </p:spPr>
        <p:txBody>
          <a:bodyPr wrap="square" rtlCol="0">
            <a:spAutoFit/>
          </a:bodyPr>
          <a:lstStyle/>
          <a:p>
            <a:pPr algn="ctr"/>
            <a:r>
              <a:rPr lang="en-US" b="1" u="sng" dirty="0" smtClean="0">
                <a:solidFill>
                  <a:srgbClr val="00B0F0"/>
                </a:solidFill>
              </a:rPr>
              <a:t>MSP- </a:t>
            </a:r>
            <a:r>
              <a:rPr lang="gu-IN" b="1" u="sng" dirty="0" smtClean="0">
                <a:solidFill>
                  <a:srgbClr val="00B0F0"/>
                </a:solidFill>
              </a:rPr>
              <a:t>ગ્રામ કક્ષાએથી પ્રાપ્ત, દૂધ મંડળીની માફક :</a:t>
            </a:r>
            <a:r>
              <a:rPr lang="gu-IN" b="1" dirty="0" smtClean="0"/>
              <a:t>  </a:t>
            </a:r>
            <a:endParaRPr lang="en-US" b="1" dirty="0" smtClean="0"/>
          </a:p>
          <a:p>
            <a:pPr algn="ctr"/>
            <a:endParaRPr lang="en-US" dirty="0" smtClean="0"/>
          </a:p>
          <a:p>
            <a:pPr>
              <a:lnSpc>
                <a:spcPct val="150000"/>
              </a:lnSpc>
              <a:buFont typeface="Arial" pitchFamily="34" charset="0"/>
              <a:buChar char="•"/>
            </a:pPr>
            <a:r>
              <a:rPr lang="en-US" b="1" dirty="0" smtClean="0"/>
              <a:t> </a:t>
            </a:r>
            <a:r>
              <a:rPr lang="gu-IN" b="1" dirty="0" smtClean="0"/>
              <a:t> </a:t>
            </a:r>
            <a:r>
              <a:rPr lang="gu-IN" sz="2000" b="1" dirty="0" smtClean="0"/>
              <a:t>નવા ખેતીલાયક વિસ્તારો તેના પર પશુપાલન આધારીત વિકાસ.</a:t>
            </a:r>
            <a:endParaRPr lang="en-US" sz="2000" dirty="0" smtClean="0"/>
          </a:p>
          <a:p>
            <a:pPr>
              <a:lnSpc>
                <a:spcPct val="150000"/>
              </a:lnSpc>
              <a:buFont typeface="Arial" pitchFamily="34" charset="0"/>
              <a:buChar char="•"/>
            </a:pPr>
            <a:r>
              <a:rPr lang="en-US" sz="2000" b="1" dirty="0" smtClean="0"/>
              <a:t> </a:t>
            </a:r>
            <a:r>
              <a:rPr lang="gu-IN" sz="2000" b="1" dirty="0" smtClean="0"/>
              <a:t> બેંન્કેબલ યોજના, ગ્રામ કક્ષાએ નાના સાહસો માટે.</a:t>
            </a:r>
            <a:endParaRPr lang="en-US" sz="2000" dirty="0" smtClean="0"/>
          </a:p>
          <a:p>
            <a:pPr>
              <a:lnSpc>
                <a:spcPct val="150000"/>
              </a:lnSpc>
              <a:buFont typeface="Arial" pitchFamily="34" charset="0"/>
              <a:buChar char="•"/>
            </a:pPr>
            <a:r>
              <a:rPr lang="gu-IN" sz="2000" b="1" dirty="0" smtClean="0"/>
              <a:t> </a:t>
            </a:r>
            <a:r>
              <a:rPr lang="en-US" sz="2000" b="1" dirty="0" smtClean="0"/>
              <a:t> </a:t>
            </a:r>
            <a:r>
              <a:rPr lang="gu-IN" sz="2000" b="1" dirty="0" smtClean="0"/>
              <a:t>કાર્બન ક્રેડીટ પ્રાપ્ત કરી ખેડૂતોને કાયમી આવક.</a:t>
            </a:r>
          </a:p>
          <a:p>
            <a:pPr>
              <a:lnSpc>
                <a:spcPct val="150000"/>
              </a:lnSpc>
              <a:buFont typeface="Arial" pitchFamily="34" charset="0"/>
              <a:buChar char="•"/>
            </a:pPr>
            <a:r>
              <a:rPr lang="gu-IN" sz="2000" b="1" dirty="0" smtClean="0"/>
              <a:t> મહત્વની વાત – હાલ ગરીબ ખેડૂતો સ્થાનીક વેચાણ કરે છે ૧૫ થી ૨૫ ટકા </a:t>
            </a:r>
          </a:p>
          <a:p>
            <a:pPr>
              <a:lnSpc>
                <a:spcPct val="150000"/>
              </a:lnSpc>
            </a:pPr>
            <a:r>
              <a:rPr lang="gu-IN" sz="2000" b="1" dirty="0" smtClean="0"/>
              <a:t>  ઓછા ભાવે. દૂધ મંડળી પાસે ડેરી વ્યવસ્થા જે રીતે દૂધ ગ્રામકક્ષાએ લે છે તે જ </a:t>
            </a:r>
          </a:p>
          <a:p>
            <a:pPr>
              <a:lnSpc>
                <a:spcPct val="150000"/>
              </a:lnSpc>
            </a:pPr>
            <a:r>
              <a:rPr lang="gu-IN" sz="2000" b="1" dirty="0"/>
              <a:t> </a:t>
            </a:r>
            <a:r>
              <a:rPr lang="gu-IN" sz="2000" b="1" dirty="0" smtClean="0"/>
              <a:t> રીતે આ વ્યવસ્થા ગોઠવવી જરૂરી છે. તેનાથી ગરીબ ખેડૂતોની આવક ૨૦ ટકા </a:t>
            </a:r>
          </a:p>
          <a:p>
            <a:pPr>
              <a:lnSpc>
                <a:spcPct val="150000"/>
              </a:lnSpc>
            </a:pPr>
            <a:r>
              <a:rPr lang="gu-IN" sz="2000" b="1" dirty="0"/>
              <a:t> </a:t>
            </a:r>
            <a:r>
              <a:rPr lang="gu-IN" sz="2000" b="1" dirty="0" smtClean="0"/>
              <a:t> જેટલી વધશે. બાકીના બધાનો પરીવહન ખર્ચ અને તે કરતા થતો બગાડ બચશે.</a:t>
            </a:r>
          </a:p>
          <a:p>
            <a:pPr>
              <a:lnSpc>
                <a:spcPct val="150000"/>
              </a:lnSpc>
              <a:buFont typeface="Arial" pitchFamily="34" charset="0"/>
              <a:buChar char="•"/>
            </a:pPr>
            <a:r>
              <a:rPr lang="gu-IN" sz="2000" b="1" dirty="0" smtClean="0"/>
              <a:t> કૃષિ યુનિવર્સીટીઓને ખેડૂતો સુધી – ગ્રામકક્ષાએ માર્ગદર્શન અને માહિતી આખા</a:t>
            </a:r>
          </a:p>
          <a:p>
            <a:pPr>
              <a:lnSpc>
                <a:spcPct val="150000"/>
              </a:lnSpc>
            </a:pPr>
            <a:r>
              <a:rPr lang="gu-IN" sz="2000" b="1" dirty="0"/>
              <a:t> </a:t>
            </a:r>
            <a:r>
              <a:rPr lang="gu-IN" sz="2000" b="1" dirty="0" smtClean="0"/>
              <a:t> વર્ષ દરમ્યાન – દર મહિને આપ્યા પછી તુરંત જ પહોચાડવાની જવાબદારી </a:t>
            </a:r>
          </a:p>
          <a:p>
            <a:pPr>
              <a:lnSpc>
                <a:spcPct val="150000"/>
              </a:lnSpc>
            </a:pPr>
            <a:r>
              <a:rPr lang="gu-IN" sz="2000" b="1" dirty="0"/>
              <a:t> </a:t>
            </a:r>
            <a:r>
              <a:rPr lang="gu-IN" sz="2000" b="1" dirty="0" smtClean="0"/>
              <a:t> આપવાથી પાકોનો નાશ થતા બચશે.</a:t>
            </a:r>
            <a:r>
              <a:rPr lang="gu-IN" sz="2200" b="1" dirty="0" smtClean="0"/>
              <a:t>    </a:t>
            </a:r>
            <a:endParaRPr lang="en-US" sz="2200"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5936240"/>
          </a:xfrm>
          <a:prstGeom prst="rect">
            <a:avLst/>
          </a:prstGeom>
          <a:noFill/>
        </p:spPr>
        <p:txBody>
          <a:bodyPr wrap="square" rtlCol="0">
            <a:spAutoFit/>
          </a:bodyPr>
          <a:lstStyle/>
          <a:p>
            <a:pPr lvl="0" algn="ctr" fontAlgn="base">
              <a:spcBef>
                <a:spcPct val="0"/>
              </a:spcBef>
              <a:spcAft>
                <a:spcPct val="0"/>
              </a:spcAft>
            </a:pPr>
            <a:r>
              <a:rPr kumimoji="0" lang="gu-IN" sz="1200"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r>
              <a:rPr kumimoji="0" lang="gu-IN" sz="2800" b="1" i="0" u="sng" strike="noStrike" cap="none" normalizeH="0" baseline="0" dirty="0" smtClean="0">
                <a:ln>
                  <a:noFill/>
                </a:ln>
                <a:solidFill>
                  <a:srgbClr val="00B0F0"/>
                </a:solidFill>
                <a:effectLst/>
                <a:latin typeface="Shruti" pitchFamily="34" charset="0"/>
                <a:ea typeface="Calibri" pitchFamily="34" charset="0"/>
                <a:cs typeface="Shruti" pitchFamily="34" charset="0"/>
              </a:rPr>
              <a:t>સૂચનો :</a:t>
            </a:r>
            <a:endParaRPr kumimoji="0" lang="en-US" sz="1200" b="1" i="0" u="sng" strike="noStrike" cap="none" normalizeH="0" baseline="0" dirty="0" smtClean="0">
              <a:ln>
                <a:noFill/>
              </a:ln>
              <a:solidFill>
                <a:srgbClr val="00B0F0"/>
              </a:solidFill>
              <a:effectLst/>
              <a:latin typeface="Shruti" pitchFamily="34" charset="0"/>
              <a:ea typeface="Calibri" pitchFamily="34" charset="0"/>
              <a:cs typeface="Shruti" pitchFamily="34" charset="0"/>
            </a:endParaRPr>
          </a:p>
          <a:p>
            <a:pPr lvl="0" fontAlgn="base">
              <a:lnSpc>
                <a:spcPct val="150000"/>
              </a:lnSpc>
              <a:spcBef>
                <a:spcPct val="0"/>
              </a:spcBef>
              <a:spcAft>
                <a:spcPct val="0"/>
              </a:spcAft>
              <a:buFont typeface="Arial" pitchFamily="34" charset="0"/>
              <a:buChar char="•"/>
            </a:pPr>
            <a:r>
              <a:rPr kumimoji="0" lang="gu-IN" sz="2000"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શહેરી વિસ્તારોમાં </a:t>
            </a:r>
            <a:r>
              <a:rPr lang="en-GB" b="1" dirty="0" smtClean="0"/>
              <a:t>Co</a:t>
            </a:r>
            <a:r>
              <a:rPr lang="en-GB" b="1" baseline="-25000" dirty="0" smtClean="0"/>
              <a:t>2</a:t>
            </a:r>
            <a:r>
              <a:rPr lang="en-GB" b="1" dirty="0" smtClean="0"/>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નુ શોષણ કરતા ઝાડોનુ રોપણ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lnSpc>
                <a:spcPct val="150000"/>
              </a:lnSpc>
              <a:spcBef>
                <a:spcPct val="0"/>
              </a:spcBef>
              <a:spcAft>
                <a:spcPct val="0"/>
              </a:spcAft>
              <a:buFont typeface="Arial" pitchFamily="34" charset="0"/>
              <a:buChar char="•"/>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તમામ શહેર અને ગામડાનાં ઘરો - ફ્લેટો- સરકારી મકાનો, સોસાયટીમાં રીચાર્જ વેલ.</a:t>
            </a:r>
          </a:p>
          <a:p>
            <a:pPr lvl="0" eaLnBrk="0" fontAlgn="base" hangingPunct="0">
              <a:lnSpc>
                <a:spcPct val="150000"/>
              </a:lnSpc>
              <a:spcBef>
                <a:spcPct val="0"/>
              </a:spcBef>
              <a:spcAft>
                <a:spcPct val="0"/>
              </a:spcAft>
              <a:buFont typeface="Arial" pitchFamily="34" charset="0"/>
              <a:buChar char="•"/>
            </a:pPr>
            <a:r>
              <a:rPr lang="gu-IN" b="1" dirty="0" smtClean="0">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ખેડૂતોને સ્વનિર્ભર કરવા માટે સજાગ કરવું પોતાની જવાબદારી સમજવી અને નવા </a:t>
            </a:r>
            <a:endParaRPr kumimoji="0" lang="en-US" b="1" i="0" u="none" strike="noStrike" cap="none" normalizeH="0" baseline="0" dirty="0" smtClean="0">
              <a:ln>
                <a:noFill/>
              </a:ln>
              <a:solidFill>
                <a:schemeClr val="tx1"/>
              </a:solidFill>
              <a:effectLst/>
              <a:latin typeface="Shruti" pitchFamily="34" charset="0"/>
              <a:ea typeface="Calibri" pitchFamily="34" charset="0"/>
              <a:cs typeface="Shruti" pitchFamily="34" charset="0"/>
            </a:endParaRPr>
          </a:p>
          <a:p>
            <a:pPr lvl="0" eaLnBrk="0" fontAlgn="base" hangingPunct="0">
              <a:lnSpc>
                <a:spcPct val="150000"/>
              </a:lnSpc>
              <a:spcBef>
                <a:spcPct val="0"/>
              </a:spcBef>
              <a:spcAft>
                <a:spcPct val="0"/>
              </a:spcAft>
            </a:pPr>
            <a:r>
              <a:rPr kumimoji="0" lang="en-US" b="1" i="0" u="none" strike="noStrike" cap="none" normalizeH="0" dirty="0" smtClean="0">
                <a:ln>
                  <a:noFill/>
                </a:ln>
                <a:solidFill>
                  <a:schemeClr val="tx1"/>
                </a:solidFill>
                <a:effectLst/>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વિચારો</a:t>
            </a:r>
            <a:r>
              <a:rPr kumimoji="0" lang="en-US"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અપનાવવા દરેક સ્તરે તાલીમ.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lnSpc>
                <a:spcPct val="150000"/>
              </a:lnSpc>
              <a:spcBef>
                <a:spcPct val="0"/>
              </a:spcBef>
              <a:spcAft>
                <a:spcPct val="0"/>
              </a:spcAft>
              <a:buFont typeface="Arial" pitchFamily="34" charset="0"/>
              <a:buChar char="•"/>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r>
              <a:rPr kumimoji="0" lang="en-GB" b="1" i="0" u="none" strike="noStrike" cap="none" normalizeH="0" baseline="0" dirty="0" smtClean="0">
                <a:ln>
                  <a:noFill/>
                </a:ln>
                <a:solidFill>
                  <a:schemeClr val="tx1"/>
                </a:solidFill>
                <a:effectLst/>
                <a:latin typeface="Calibri" pitchFamily="34" charset="0"/>
                <a:ea typeface="Calibri" pitchFamily="34" charset="0"/>
                <a:cs typeface="Shruti" pitchFamily="34" charset="0"/>
              </a:rPr>
              <a:t>Bio- Energy-</a:t>
            </a:r>
            <a:r>
              <a:rPr kumimoji="0" lang="en-GB"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lnSpc>
                <a:spcPct val="150000"/>
              </a:lnSpc>
              <a:spcBef>
                <a:spcPct val="0"/>
              </a:spcBef>
              <a:spcAft>
                <a:spcPct val="0"/>
              </a:spcAft>
              <a:buFont typeface="Courier New" pitchFamily="49" charset="0"/>
              <a:buChar char="o"/>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કૃષિ વેસ્ટ માથીં ફ્યુલ બ્રીક- બળતણ – દરેક ગામમાં એક એકમ આવી શકે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lnSpc>
                <a:spcPct val="150000"/>
              </a:lnSpc>
              <a:spcBef>
                <a:spcPct val="0"/>
              </a:spcBef>
              <a:spcAft>
                <a:spcPct val="0"/>
              </a:spcAft>
              <a:buFont typeface="Courier New" pitchFamily="49" charset="0"/>
              <a:buChar char="o"/>
            </a:pPr>
            <a:r>
              <a:rPr kumimoji="0" lang="en-GB" b="1" i="0" u="none" strike="noStrike" cap="none" normalizeH="0" baseline="0" dirty="0" smtClean="0">
                <a:ln>
                  <a:noFill/>
                </a:ln>
                <a:solidFill>
                  <a:schemeClr val="tx1"/>
                </a:solidFill>
                <a:effectLst/>
                <a:latin typeface="Calibr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Calibri" pitchFamily="34" charset="0"/>
                <a:ea typeface="Calibri" pitchFamily="34" charset="0"/>
                <a:cs typeface="Shruti" pitchFamily="34" charset="0"/>
              </a:rPr>
              <a:t> બાયોગેસ માંથી દરેક ડેરી દ્વારા – ખાનગી કે સહકારી </a:t>
            </a:r>
            <a:r>
              <a:rPr kumimoji="0" lang="en-GB" b="1" i="0" u="none" strike="noStrike" cap="none" normalizeH="0" baseline="0" dirty="0" smtClean="0">
                <a:ln>
                  <a:noFill/>
                </a:ln>
                <a:solidFill>
                  <a:schemeClr val="tx1"/>
                </a:solidFill>
                <a:effectLst/>
                <a:latin typeface="Calibri" pitchFamily="34" charset="0"/>
                <a:ea typeface="Calibri" pitchFamily="34" charset="0"/>
                <a:cs typeface="Shruti" pitchFamily="34" charset="0"/>
              </a:rPr>
              <a:t>CNG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ગેસનુ ઉત્પાદન.  </a:t>
            </a:r>
            <a:endParaRPr kumimoji="0" lang="en-US" b="1" i="0" u="none" strike="noStrike" cap="none" normalizeH="0" baseline="0" dirty="0" smtClean="0">
              <a:ln>
                <a:noFill/>
              </a:ln>
              <a:solidFill>
                <a:schemeClr val="tx1"/>
              </a:solidFill>
              <a:effectLst/>
              <a:latin typeface="Arial" pitchFamily="34" charset="0"/>
              <a:ea typeface="Calibri" pitchFamily="34" charset="0"/>
              <a:cs typeface="Shruti" pitchFamily="34" charset="0"/>
            </a:endParaRPr>
          </a:p>
          <a:p>
            <a:pPr lvl="0" eaLnBrk="0" fontAlgn="base" hangingPunct="0">
              <a:lnSpc>
                <a:spcPct val="150000"/>
              </a:lnSpc>
              <a:spcBef>
                <a:spcPct val="0"/>
              </a:spcBef>
              <a:spcAft>
                <a:spcPct val="0"/>
              </a:spcAft>
              <a:buFont typeface="Arial" pitchFamily="34" charset="0"/>
              <a:buChar char="•"/>
            </a:pPr>
            <a:r>
              <a:rPr kumimoji="0" lang="gu-IN" b="1" i="0" u="none" strike="noStrike" cap="none" normalizeH="0" baseline="0" dirty="0" smtClean="0">
                <a:ln>
                  <a:noFill/>
                </a:ln>
                <a:solidFill>
                  <a:schemeClr val="tx1"/>
                </a:solidFill>
                <a:effectLst/>
                <a:latin typeface="Arial" pitchFamily="34" charset="0"/>
                <a:ea typeface="Calibri" pitchFamily="34" charset="0"/>
                <a:cs typeface="Shruti" pitchFamily="34" charset="0"/>
              </a:rPr>
              <a:t> </a:t>
            </a:r>
            <a:r>
              <a:rPr kumimoji="0" lang="en-US" b="1" i="0" u="none" strike="noStrike" cap="none" normalizeH="0" baseline="0" dirty="0" smtClean="0">
                <a:ln>
                  <a:noFill/>
                </a:ln>
                <a:solidFill>
                  <a:schemeClr val="tx1"/>
                </a:solidFill>
                <a:effectLst/>
                <a:latin typeface="Arial" pitchFamily="34" charset="0"/>
                <a:ea typeface="Calibri" pitchFamily="34" charset="0"/>
                <a:cs typeface="Shruti" pitchFamily="34" charset="0"/>
              </a:rPr>
              <a:t>MSP</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 કેન્દ્રો દ્વારા ગ્રામકક્ષાએ પ્રાપ્ત કરવી. આમ કરવાથી ગરીબ ખેડૂતોની આવક ૧૫ </a:t>
            </a:r>
            <a:endParaRPr kumimoji="0" lang="en-US" b="1" i="0" u="none" strike="noStrike" cap="none" normalizeH="0" baseline="0" dirty="0" smtClean="0">
              <a:ln>
                <a:noFill/>
              </a:ln>
              <a:solidFill>
                <a:schemeClr val="tx1"/>
              </a:solidFill>
              <a:effectLst/>
              <a:latin typeface="Shruti" pitchFamily="34" charset="0"/>
              <a:ea typeface="Calibri" pitchFamily="34" charset="0"/>
              <a:cs typeface="Shruti" pitchFamily="34" charset="0"/>
            </a:endParaRPr>
          </a:p>
          <a:p>
            <a:pPr lvl="0" eaLnBrk="0" fontAlgn="base" hangingPunct="0">
              <a:lnSpc>
                <a:spcPct val="150000"/>
              </a:lnSpc>
              <a:spcBef>
                <a:spcPct val="0"/>
              </a:spcBef>
              <a:spcAft>
                <a:spcPct val="0"/>
              </a:spcAft>
            </a:pPr>
            <a:r>
              <a:rPr lang="en-US" b="1" dirty="0" smtClean="0">
                <a:latin typeface="Shruti" pitchFamily="34" charset="0"/>
                <a:ea typeface="Calibri" pitchFamily="34" charset="0"/>
                <a:cs typeface="Shruti" pitchFamily="34" charset="0"/>
              </a:rPr>
              <a:t> </a:t>
            </a: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થી ૨૦% વધશે, ઓછા ભાવે સ્થાનિક વેચાણ બંધ થશે.</a:t>
            </a:r>
          </a:p>
          <a:p>
            <a:pPr lvl="0" eaLnBrk="0" fontAlgn="base" hangingPunct="0">
              <a:lnSpc>
                <a:spcPct val="150000"/>
              </a:lnSpc>
              <a:spcBef>
                <a:spcPct val="0"/>
              </a:spcBef>
              <a:spcAft>
                <a:spcPct val="0"/>
              </a:spcAft>
            </a:pPr>
            <a:r>
              <a:rPr lang="gu-IN" b="1" dirty="0" smtClean="0">
                <a:latin typeface="Shruti" pitchFamily="34" charset="0"/>
                <a:cs typeface="Shruti" pitchFamily="34" charset="0"/>
              </a:rPr>
              <a:t> મોટા ભાગના ગામોમાં હવે ઇન્ટરનેટ સુવીધા, પાકા રસ્તા અને ૨૪ કલાક વિજળી ઉપલબ્ધ છે. નવા ઔદ્યોગીક વિસ્તારની નજીક આવેલા ગામોમાં કારીગરો- વગેરેની રહેવાની સુવીધા ગોઠવવી જરૂરી- રહેણાંકની ટાઉનશીપ પાછળ ખર્ચ કરવો જરૂર નથી. આમ થવાથી સ્થાનીક રોજગારી અને આવકમાં વધારો થશે.    </a:t>
            </a:r>
            <a:r>
              <a:rPr kumimoji="0" lang="en-US" b="0" i="0" u="none" strike="noStrike" cap="none" normalizeH="0" baseline="0" dirty="0" smtClean="0">
                <a:ln>
                  <a:noFill/>
                </a:ln>
                <a:solidFill>
                  <a:schemeClr val="tx1"/>
                </a:solidFill>
                <a:effectLst/>
                <a:latin typeface="Arial" pitchFamily="34" charset="0"/>
                <a:cs typeface="Arial" pitchFamily="34" charset="0"/>
              </a:rPr>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1615827"/>
          </a:xfrm>
          <a:prstGeom prst="rect">
            <a:avLst/>
          </a:prstGeom>
          <a:noFill/>
        </p:spPr>
        <p:txBody>
          <a:bodyPr wrap="square" rtlCol="0">
            <a:spAutoFit/>
          </a:bodyPr>
          <a:lstStyle/>
          <a:p>
            <a:pPr lvl="0" fontAlgn="base">
              <a:lnSpc>
                <a:spcPct val="150000"/>
              </a:lnSpc>
              <a:spcBef>
                <a:spcPct val="0"/>
              </a:spcBef>
              <a:spcAft>
                <a:spcPct val="0"/>
              </a:spcAft>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આ તમામ બાબતો એકજ સર્વગ્રાહી ઠરાવમાં સંકલીત કરી અમલીકરણની સૂચના અને તેની દેખરેખ વ્યવસ્થા અમલ કરવા માટે અનુરોધ છે.</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lnSpc>
                <a:spcPct val="150000"/>
              </a:lnSpc>
              <a:spcBef>
                <a:spcPct val="0"/>
              </a:spcBef>
              <a:spcAft>
                <a:spcPct val="0"/>
              </a:spcAft>
            </a:pPr>
            <a:r>
              <a:rPr kumimoji="0" lang="gu-IN" b="1" i="0" u="none" strike="noStrike" cap="none" normalizeH="0" baseline="0" dirty="0" smtClean="0">
                <a:ln>
                  <a:noFill/>
                </a:ln>
                <a:solidFill>
                  <a:schemeClr val="tx1"/>
                </a:solidFill>
                <a:effectLst/>
                <a:latin typeface="Shruti" pitchFamily="34" charset="0"/>
                <a:ea typeface="Calibri" pitchFamily="34" charset="0"/>
                <a:cs typeface="Shruti" pitchFamily="34" charset="0"/>
              </a:rPr>
              <a:t>અમને આજે આ રજુઆત કરવા જે તક આપી છે તે બદલ આભાર માનીએ છે.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gu-IN" b="1" u="sng" dirty="0" smtClean="0">
                <a:solidFill>
                  <a:srgbClr val="002060"/>
                </a:solidFill>
              </a:rPr>
              <a:t/>
            </a:r>
            <a:br>
              <a:rPr lang="gu-IN" b="1" u="sng" dirty="0" smtClean="0">
                <a:solidFill>
                  <a:srgbClr val="002060"/>
                </a:solidFill>
              </a:rPr>
            </a:br>
            <a:r>
              <a:rPr lang="gu-IN" b="1" u="sng" dirty="0" smtClean="0">
                <a:solidFill>
                  <a:srgbClr val="002060"/>
                </a:solidFill>
              </a:rPr>
              <a:t>ગુજરાત</a:t>
            </a:r>
            <a:r>
              <a:rPr lang="en-US" b="1" dirty="0" smtClean="0">
                <a:solidFill>
                  <a:srgbClr val="002060"/>
                </a:solidFill>
              </a:rPr>
              <a:t/>
            </a:r>
            <a:br>
              <a:rPr lang="en-US" b="1" dirty="0" smtClean="0">
                <a:solidFill>
                  <a:srgbClr val="002060"/>
                </a:solidFill>
              </a:rPr>
            </a:br>
            <a:endParaRPr lang="en-US" b="1" dirty="0">
              <a:solidFill>
                <a:srgbClr val="002060"/>
              </a:solidFill>
            </a:endParaRPr>
          </a:p>
        </p:txBody>
      </p:sp>
      <p:sp>
        <p:nvSpPr>
          <p:cNvPr id="3" name="Content Placeholder 2"/>
          <p:cNvSpPr>
            <a:spLocks noGrp="1"/>
          </p:cNvSpPr>
          <p:nvPr>
            <p:ph idx="1"/>
          </p:nvPr>
        </p:nvSpPr>
        <p:spPr>
          <a:xfrm>
            <a:off x="304800" y="838200"/>
            <a:ext cx="8534400" cy="5791200"/>
          </a:xfrm>
        </p:spPr>
        <p:txBody>
          <a:bodyPr>
            <a:normAutofit/>
          </a:bodyPr>
          <a:lstStyle/>
          <a:p>
            <a:pPr>
              <a:lnSpc>
                <a:spcPct val="150000"/>
              </a:lnSpc>
              <a:buNone/>
            </a:pPr>
            <a:endParaRPr lang="gu-IN" sz="1800" b="1" dirty="0" smtClean="0"/>
          </a:p>
          <a:p>
            <a:pPr>
              <a:lnSpc>
                <a:spcPct val="150000"/>
              </a:lnSpc>
              <a:buNone/>
            </a:pPr>
            <a:r>
              <a:rPr lang="gu-IN" sz="1800" b="1" dirty="0" smtClean="0"/>
              <a:t>ગુજરાત </a:t>
            </a:r>
            <a:r>
              <a:rPr lang="gu-IN" sz="1800" b="1" dirty="0" smtClean="0"/>
              <a:t>વર્ષો સુધી અવારનવાર દુકાળગ્રસ્ત પ્રદેશ હતો. સૌરાષ્ટ્ર</a:t>
            </a:r>
            <a:r>
              <a:rPr lang="en-US" sz="1800" b="1" dirty="0" smtClean="0"/>
              <a:t>, </a:t>
            </a:r>
            <a:r>
              <a:rPr lang="gu-IN" sz="1800" b="1" dirty="0" smtClean="0"/>
              <a:t>કચ્છ અને </a:t>
            </a:r>
            <a:r>
              <a:rPr lang="gu-IN" sz="1800" b="1" dirty="0" smtClean="0"/>
              <a:t>ઉત્તર</a:t>
            </a:r>
          </a:p>
          <a:p>
            <a:pPr>
              <a:lnSpc>
                <a:spcPct val="150000"/>
              </a:lnSpc>
              <a:buNone/>
            </a:pPr>
            <a:r>
              <a:rPr lang="gu-IN" sz="1800" b="1" dirty="0" smtClean="0"/>
              <a:t>ગુજરાતના </a:t>
            </a:r>
            <a:r>
              <a:rPr lang="gu-IN" sz="1800" b="1" dirty="0" smtClean="0"/>
              <a:t>વિસ્તારો કાયમી દુકાળગ્રસ્ત હતા.</a:t>
            </a:r>
            <a:endParaRPr lang="en-US" sz="1800" dirty="0" smtClean="0"/>
          </a:p>
          <a:p>
            <a:pPr>
              <a:lnSpc>
                <a:spcPct val="150000"/>
              </a:lnSpc>
              <a:buNone/>
            </a:pPr>
            <a:r>
              <a:rPr lang="gu-IN" sz="1800" b="1" dirty="0" smtClean="0"/>
              <a:t>માનનીય વડા પ્રધાનશ્રી જ્યારે મુખ્યમંત્રીશ્રી હતા ત્યારે તેમણે બે મહત્વના પગલાં લીધા.</a:t>
            </a:r>
            <a:endParaRPr lang="en-US" sz="1800" dirty="0" smtClean="0"/>
          </a:p>
          <a:p>
            <a:pPr>
              <a:lnSpc>
                <a:spcPct val="150000"/>
              </a:lnSpc>
              <a:buNone/>
            </a:pPr>
            <a:r>
              <a:rPr lang="gu-IN" sz="1800" b="1" dirty="0" smtClean="0"/>
              <a:t>(</a:t>
            </a:r>
            <a:r>
              <a:rPr lang="gu-IN" sz="1800" b="1" dirty="0" smtClean="0"/>
              <a:t>૧) મોટાપાયે લોક ભાગીદારીથી જ્ળ સંગ્રહ માટે ચેકડેમ - ૨ લાખથી વધુ. </a:t>
            </a:r>
            <a:endParaRPr lang="en-US" sz="1800" dirty="0" smtClean="0"/>
          </a:p>
          <a:p>
            <a:pPr>
              <a:lnSpc>
                <a:spcPct val="150000"/>
              </a:lnSpc>
              <a:buNone/>
            </a:pPr>
            <a:r>
              <a:rPr lang="gu-IN" sz="1800" b="1" dirty="0" smtClean="0"/>
              <a:t>(</a:t>
            </a:r>
            <a:r>
              <a:rPr lang="gu-IN" sz="1800" b="1" dirty="0" smtClean="0"/>
              <a:t>૨) કૃષિ મહોત્સવ - ખેડૂતોને તેમના ગામમાં માર્ગદર્શન, જમીનની ફળદ્રુપતા અને યોજના પૃથકરણ આધારીત પાક પસંદ કરવાનું માર્ગદર્શન , દરેક ગામના ૧૫ ગરીબ ખેડૂતોને વિનામૂલ્યે ઇનપૂટ સહાય વગેરે.</a:t>
            </a:r>
            <a:endParaRPr lang="en-US" sz="1800" dirty="0" smtClean="0"/>
          </a:p>
          <a:p>
            <a:pPr>
              <a:lnSpc>
                <a:spcPct val="150000"/>
              </a:lnSpc>
              <a:buNone/>
            </a:pPr>
            <a:r>
              <a:rPr lang="gu-IN" sz="1800" b="1" dirty="0" smtClean="0"/>
              <a:t>આ પગલાંઓથી ગુજરાતના કૃષિ ઉત્પાદન વૃધ્ધી દર જે શુન્ય નજીક (૨૦૦૧-૨૦૦૨) હતો </a:t>
            </a:r>
            <a:endParaRPr lang="gu-IN" sz="1800" b="1" dirty="0" smtClean="0"/>
          </a:p>
          <a:p>
            <a:pPr>
              <a:lnSpc>
                <a:spcPct val="150000"/>
              </a:lnSpc>
              <a:buNone/>
            </a:pPr>
            <a:r>
              <a:rPr lang="gu-IN" sz="1800" b="1" dirty="0" smtClean="0"/>
              <a:t>તે </a:t>
            </a:r>
            <a:r>
              <a:rPr lang="gu-IN" sz="1800" b="1" dirty="0" smtClean="0"/>
              <a:t>૧૧ ટકા થઇ ગયો. ખેડૂતોએ તેમની આવક બે થી ત્રણ ઘણી પ્રાપ્ત કરી. આ અભિગમ </a:t>
            </a:r>
            <a:endParaRPr lang="gu-IN" sz="1800" b="1" dirty="0" smtClean="0"/>
          </a:p>
          <a:p>
            <a:pPr>
              <a:lnSpc>
                <a:spcPct val="150000"/>
              </a:lnSpc>
              <a:buNone/>
            </a:pPr>
            <a:r>
              <a:rPr lang="gu-IN" sz="1800" b="1" dirty="0" smtClean="0"/>
              <a:t>રાષ્ટ્રીય </a:t>
            </a:r>
            <a:r>
              <a:rPr lang="gu-IN" sz="1800" b="1" dirty="0" smtClean="0"/>
              <a:t>કક્ષાએ અમલમાં મુકાય છે. </a:t>
            </a:r>
            <a:endParaRPr lang="en-US" sz="1800" dirty="0" smtClean="0"/>
          </a:p>
          <a:p>
            <a:r>
              <a:rPr lang="gu-IN" sz="2800" dirty="0" smtClean="0"/>
              <a:t> </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gu-IN" b="1" u="sng" dirty="0" smtClean="0">
                <a:solidFill>
                  <a:srgbClr val="002060"/>
                </a:solidFill>
              </a:rPr>
              <a:t/>
            </a:r>
            <a:br>
              <a:rPr lang="gu-IN" b="1" u="sng" dirty="0" smtClean="0">
                <a:solidFill>
                  <a:srgbClr val="002060"/>
                </a:solidFill>
              </a:rPr>
            </a:br>
            <a:r>
              <a:rPr lang="gu-IN" b="1" u="sng" dirty="0" smtClean="0">
                <a:solidFill>
                  <a:srgbClr val="002060"/>
                </a:solidFill>
              </a:rPr>
              <a:t>ગુજરાત</a:t>
            </a:r>
            <a:r>
              <a:rPr lang="en-US" b="1" dirty="0" smtClean="0">
                <a:solidFill>
                  <a:srgbClr val="002060"/>
                </a:solidFill>
              </a:rPr>
              <a:t/>
            </a:r>
            <a:br>
              <a:rPr lang="en-US" b="1" dirty="0" smtClean="0">
                <a:solidFill>
                  <a:srgbClr val="002060"/>
                </a:solidFill>
              </a:rPr>
            </a:br>
            <a:endParaRPr lang="en-US" b="1" dirty="0">
              <a:solidFill>
                <a:srgbClr val="002060"/>
              </a:solidFill>
            </a:endParaRPr>
          </a:p>
        </p:txBody>
      </p:sp>
      <p:sp>
        <p:nvSpPr>
          <p:cNvPr id="3" name="Content Placeholder 2"/>
          <p:cNvSpPr>
            <a:spLocks noGrp="1"/>
          </p:cNvSpPr>
          <p:nvPr>
            <p:ph idx="1"/>
          </p:nvPr>
        </p:nvSpPr>
        <p:spPr>
          <a:xfrm>
            <a:off x="304800" y="838200"/>
            <a:ext cx="8382000" cy="5791200"/>
          </a:xfrm>
        </p:spPr>
        <p:txBody>
          <a:bodyPr>
            <a:normAutofit lnSpcReduction="10000"/>
          </a:bodyPr>
          <a:lstStyle/>
          <a:p>
            <a:pPr lvl="0">
              <a:lnSpc>
                <a:spcPct val="150000"/>
              </a:lnSpc>
            </a:pPr>
            <a:r>
              <a:rPr lang="gu-IN" sz="2400" b="1" dirty="0" smtClean="0"/>
              <a:t>ગુજરાત </a:t>
            </a:r>
            <a:r>
              <a:rPr lang="gu-IN" sz="2400" b="1" dirty="0" smtClean="0"/>
              <a:t>કૃષિ</a:t>
            </a:r>
            <a:r>
              <a:rPr lang="en-US" sz="2400" b="1" dirty="0" smtClean="0"/>
              <a:t>, </a:t>
            </a:r>
            <a:r>
              <a:rPr lang="gu-IN" sz="2400" b="1" dirty="0" smtClean="0"/>
              <a:t>પશુપાલન</a:t>
            </a:r>
            <a:r>
              <a:rPr lang="en-US" sz="2400" b="1" dirty="0" smtClean="0"/>
              <a:t>, </a:t>
            </a:r>
            <a:r>
              <a:rPr lang="gu-IN" sz="2400" b="1" dirty="0" smtClean="0"/>
              <a:t>મત્સ્યોદ્યોગ અને બાગાયતમાં ખૂબ જ સારું પ્રદર્શન કરી રહ્યું છે. પ્રાકૃતિક ખેતી ક્ષેત્રે વિશિષ્ટ કામગીરી.</a:t>
            </a:r>
            <a:endParaRPr lang="en-US" sz="2400" dirty="0" smtClean="0"/>
          </a:p>
          <a:p>
            <a:pPr lvl="0">
              <a:lnSpc>
                <a:spcPct val="150000"/>
              </a:lnSpc>
            </a:pPr>
            <a:r>
              <a:rPr lang="gu-IN" sz="2400" b="1" dirty="0" smtClean="0"/>
              <a:t>ગુજરાત કૃષિ વહીવટી તંત્ર સજાગ અને પ્રયતંશીલ છે. પશુ ધારકો અને માછીમારોને  માર્ગદર્શન અને સહાય અને કુદરતી આપત્તી માટે રાહતની સુદઢ વ્યવસ્થા અમલમાં છે.</a:t>
            </a:r>
            <a:endParaRPr lang="en-US" sz="2400" dirty="0" smtClean="0"/>
          </a:p>
          <a:p>
            <a:pPr lvl="0">
              <a:lnSpc>
                <a:spcPct val="150000"/>
              </a:lnSpc>
            </a:pPr>
            <a:r>
              <a:rPr lang="gu-IN" sz="2400" b="1" dirty="0" smtClean="0"/>
              <a:t>ઘણા ખેડૂતો તેમની આવક બમણી કરી રહ્યા છે.</a:t>
            </a:r>
            <a:endParaRPr lang="en-US" sz="2400" dirty="0" smtClean="0"/>
          </a:p>
          <a:p>
            <a:pPr lvl="0">
              <a:lnSpc>
                <a:spcPct val="150000"/>
              </a:lnSpc>
            </a:pPr>
            <a:r>
              <a:rPr lang="gu-IN" sz="2400" b="1" dirty="0" smtClean="0"/>
              <a:t>ડ્રીપ સિંચાઈ અપનાવવામાં આવી રહી છે.</a:t>
            </a:r>
          </a:p>
          <a:p>
            <a:pPr lvl="0">
              <a:lnSpc>
                <a:spcPct val="150000"/>
              </a:lnSpc>
            </a:pPr>
            <a:r>
              <a:rPr lang="gu-IN" sz="2400" b="1" dirty="0" smtClean="0"/>
              <a:t>નર્મદા કેનાલ ગામડાઓમાં ફેલાઈ છે જેનાથી બે થી ત્રણ પાક લેવા શક્ય બન્યા છે.</a:t>
            </a:r>
            <a:endParaRPr lang="en-US" sz="2400" dirty="0" smtClean="0"/>
          </a:p>
          <a:p>
            <a:pPr lvl="0">
              <a:lnSpc>
                <a:spcPct val="150000"/>
              </a:lnSpc>
            </a:pPr>
            <a:r>
              <a:rPr lang="gu-IN" sz="2400" b="1" dirty="0" smtClean="0"/>
              <a:t>સોલાર રૂફ-ટોપ અને સોલાર પંપ લોકપ્રિય બની રહ્યા છે.</a:t>
            </a:r>
            <a:endParaRPr lang="en-US" sz="24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u="sng" dirty="0" smtClean="0"/>
              <a:t/>
            </a:r>
            <a:br>
              <a:rPr lang="en-US" b="1" u="sng" dirty="0" smtClean="0"/>
            </a:br>
            <a:r>
              <a:rPr lang="gu-IN" sz="3100" b="1" u="sng" dirty="0" smtClean="0">
                <a:solidFill>
                  <a:srgbClr val="00B0F0"/>
                </a:solidFill>
              </a:rPr>
              <a:t>અમૃતકાલ માટેના લક્ષ્યો</a:t>
            </a:r>
            <a:r>
              <a:rPr lang="en-US" sz="3600" dirty="0" smtClean="0">
                <a:solidFill>
                  <a:srgbClr val="00B0F0"/>
                </a:solidFill>
              </a:rPr>
              <a:t/>
            </a:r>
            <a:br>
              <a:rPr lang="en-US" sz="3600" dirty="0" smtClean="0">
                <a:solidFill>
                  <a:srgbClr val="00B0F0"/>
                </a:solidFill>
              </a:rPr>
            </a:br>
            <a:endParaRPr lang="en-US" dirty="0">
              <a:solidFill>
                <a:srgbClr val="00B0F0"/>
              </a:solidFill>
            </a:endParaRPr>
          </a:p>
        </p:txBody>
      </p:sp>
      <p:sp>
        <p:nvSpPr>
          <p:cNvPr id="3" name="Content Placeholder 2"/>
          <p:cNvSpPr>
            <a:spLocks noGrp="1"/>
          </p:cNvSpPr>
          <p:nvPr>
            <p:ph idx="1"/>
          </p:nvPr>
        </p:nvSpPr>
        <p:spPr>
          <a:xfrm>
            <a:off x="304800" y="685800"/>
            <a:ext cx="8534400" cy="5943600"/>
          </a:xfrm>
        </p:spPr>
        <p:txBody>
          <a:bodyPr>
            <a:normAutofit/>
          </a:bodyPr>
          <a:lstStyle/>
          <a:p>
            <a:pPr lvl="0">
              <a:lnSpc>
                <a:spcPct val="150000"/>
              </a:lnSpc>
            </a:pPr>
            <a:r>
              <a:rPr lang="gu-IN" sz="1800" b="1" dirty="0" smtClean="0"/>
              <a:t>બદલાતા હવામાનના પડકારો સામે વિજય મેળવવો </a:t>
            </a:r>
            <a:endParaRPr lang="en-US" sz="1800" dirty="0" smtClean="0"/>
          </a:p>
          <a:p>
            <a:pPr lvl="0">
              <a:lnSpc>
                <a:spcPct val="150000"/>
              </a:lnSpc>
            </a:pPr>
            <a:r>
              <a:rPr lang="gu-IN" sz="1800" b="1" dirty="0" smtClean="0"/>
              <a:t>દર પાંચ વર્ષે આવક બમણી કરવાનું ધ્યેય અમલમાં મુકવો </a:t>
            </a:r>
            <a:endParaRPr lang="en-US" sz="1800" dirty="0" smtClean="0"/>
          </a:p>
          <a:p>
            <a:pPr lvl="0">
              <a:lnSpc>
                <a:spcPct val="150000"/>
              </a:lnSpc>
            </a:pPr>
            <a:r>
              <a:rPr lang="gu-IN" sz="1800" b="1" dirty="0" smtClean="0"/>
              <a:t>ગરીબી દૂર કરવી</a:t>
            </a:r>
            <a:endParaRPr lang="en-US" sz="1800" dirty="0" smtClean="0"/>
          </a:p>
          <a:p>
            <a:pPr lvl="0">
              <a:lnSpc>
                <a:spcPct val="150000"/>
              </a:lnSpc>
            </a:pPr>
            <a:r>
              <a:rPr lang="gu-IN" sz="1800" b="1" dirty="0" smtClean="0"/>
              <a:t>ઉત્પાદન અને ઉત્પાદકતા સતત વધારો આવકમાં સતત વધારો</a:t>
            </a:r>
            <a:endParaRPr lang="en-US" sz="1800" dirty="0" smtClean="0"/>
          </a:p>
          <a:p>
            <a:pPr lvl="0">
              <a:lnSpc>
                <a:spcPct val="150000"/>
              </a:lnSpc>
            </a:pPr>
            <a:r>
              <a:rPr lang="gu-IN" sz="1800" b="1" dirty="0" smtClean="0"/>
              <a:t>ખોરાક અને પોષણ સુરક્ષા</a:t>
            </a:r>
            <a:endParaRPr lang="en-US" sz="1800" dirty="0" smtClean="0"/>
          </a:p>
          <a:p>
            <a:pPr lvl="0">
              <a:lnSpc>
                <a:spcPct val="150000"/>
              </a:lnSpc>
            </a:pPr>
            <a:r>
              <a:rPr lang="gu-IN" sz="1800" b="1" dirty="0" smtClean="0"/>
              <a:t>કૃષિ પેદાશોની નિકાસ</a:t>
            </a:r>
            <a:endParaRPr lang="en-US" sz="1800" dirty="0" smtClean="0"/>
          </a:p>
          <a:p>
            <a:pPr lvl="0">
              <a:lnSpc>
                <a:spcPct val="150000"/>
              </a:lnSpc>
            </a:pPr>
            <a:r>
              <a:rPr lang="en-US" sz="1800" b="1" dirty="0" smtClean="0"/>
              <a:t> </a:t>
            </a:r>
            <a:r>
              <a:rPr lang="gu-IN" sz="1800" b="1" dirty="0" smtClean="0"/>
              <a:t>સ્થાનિક સ્તરના નાના-ઉદ્યોગ અને સ્થાનીકપ પ્રોસેસીંગ દ્વારા ગ્રામીણ સંપત્તિમાં વધારો</a:t>
            </a:r>
            <a:endParaRPr lang="en-US" sz="1800" dirty="0" smtClean="0"/>
          </a:p>
          <a:p>
            <a:pPr lvl="0">
              <a:lnSpc>
                <a:spcPct val="150000"/>
              </a:lnSpc>
            </a:pPr>
            <a:r>
              <a:rPr lang="gu-IN" sz="1800" b="1" dirty="0" smtClean="0"/>
              <a:t>ફુગાવોમાં નિયંત્રણ લાવવો અને ઉપભોક્તાની માંગને પહોંચી વળવુ.  </a:t>
            </a:r>
            <a:endParaRPr lang="en-US" sz="1800" dirty="0" smtClean="0"/>
          </a:p>
          <a:p>
            <a:pPr lvl="0">
              <a:lnSpc>
                <a:spcPct val="150000"/>
              </a:lnSpc>
            </a:pPr>
            <a:r>
              <a:rPr lang="gu-IN" sz="1800" b="1" dirty="0" smtClean="0"/>
              <a:t>મધ ઉત્પાદન</a:t>
            </a:r>
            <a:r>
              <a:rPr lang="en-US" sz="1800" b="1" dirty="0" smtClean="0"/>
              <a:t>, </a:t>
            </a:r>
            <a:r>
              <a:rPr lang="gu-IN" sz="1800" b="1" dirty="0" smtClean="0"/>
              <a:t>દરિયાઈ શેવાળ જેવા આવકના બહુવિધ સ્ત્રોતને નાના પશુપાલકો, ગરીબ ખેડૂતો અને અન્ય ગરીબો સુધી પહોંચડવી.</a:t>
            </a:r>
          </a:p>
          <a:p>
            <a:pPr lvl="0">
              <a:lnSpc>
                <a:spcPct val="150000"/>
              </a:lnSpc>
            </a:pPr>
            <a:r>
              <a:rPr lang="gu-IN" sz="1800" b="1" dirty="0" smtClean="0"/>
              <a:t>ઉપલબ્ધ પાણી અને ઉર્જા સંપત્તીનો કુશળ સંચાલન અને ઉપયોગ.   </a:t>
            </a:r>
          </a:p>
          <a:p>
            <a:pPr lvl="0">
              <a:lnSpc>
                <a:spcPct val="150000"/>
              </a:lnSpc>
            </a:pPr>
            <a:endParaRPr lang="en-US" sz="20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144000" cy="6486391"/>
          </a:xfrm>
          <a:prstGeom prst="rect">
            <a:avLst/>
          </a:prstGeom>
          <a:noFill/>
        </p:spPr>
        <p:txBody>
          <a:bodyPr wrap="square" rtlCol="0">
            <a:spAutoFit/>
          </a:bodyPr>
          <a:lstStyle/>
          <a:p>
            <a:pPr algn="ctr"/>
            <a:r>
              <a:rPr lang="gu-IN" b="1" i="1" u="sng" dirty="0">
                <a:solidFill>
                  <a:srgbClr val="00B0F0"/>
                </a:solidFill>
              </a:rPr>
              <a:t>વર્તમાન પ્રવાહો: પડકારો</a:t>
            </a:r>
            <a:endParaRPr lang="en-US" b="1" i="1" u="sng" dirty="0">
              <a:solidFill>
                <a:srgbClr val="00B0F0"/>
              </a:solidFill>
            </a:endParaRPr>
          </a:p>
          <a:p>
            <a:pPr algn="just">
              <a:lnSpc>
                <a:spcPct val="150000"/>
              </a:lnSpc>
            </a:pPr>
            <a:r>
              <a:rPr lang="en-US" sz="1400" b="1" dirty="0"/>
              <a:t>• </a:t>
            </a:r>
            <a:r>
              <a:rPr lang="en-US" sz="1400" b="1" dirty="0" smtClean="0"/>
              <a:t> </a:t>
            </a:r>
            <a:r>
              <a:rPr lang="gu-IN" sz="1500" b="1" dirty="0" smtClean="0"/>
              <a:t>પ્રતિકૂળ </a:t>
            </a:r>
            <a:r>
              <a:rPr lang="gu-IN" sz="1500" b="1" dirty="0"/>
              <a:t>તીવ્ર હવામાન ઘટનાઓ. ચક્રવાત</a:t>
            </a:r>
            <a:r>
              <a:rPr lang="en-US" sz="1500" b="1" dirty="0"/>
              <a:t>, </a:t>
            </a:r>
            <a:r>
              <a:rPr lang="gu-IN" sz="1500" b="1" dirty="0"/>
              <a:t>પૂર</a:t>
            </a:r>
            <a:r>
              <a:rPr lang="en-US" sz="1500" b="1" dirty="0"/>
              <a:t>, </a:t>
            </a:r>
            <a:r>
              <a:rPr lang="gu-IN" sz="1500" b="1" dirty="0"/>
              <a:t>ભારે એક દિવસના વરસાદ</a:t>
            </a:r>
            <a:r>
              <a:rPr lang="en-US" sz="1500" b="1" dirty="0"/>
              <a:t>, </a:t>
            </a:r>
            <a:r>
              <a:rPr lang="gu-IN" sz="1500" b="1" dirty="0"/>
              <a:t>અંતરાલમાં વરસાદનો વિલંબ</a:t>
            </a:r>
            <a:r>
              <a:rPr lang="en-US" sz="1500" b="1" dirty="0" smtClean="0"/>
              <a:t>,</a:t>
            </a:r>
          </a:p>
          <a:p>
            <a:pPr algn="just">
              <a:lnSpc>
                <a:spcPct val="150000"/>
              </a:lnSpc>
            </a:pPr>
            <a:r>
              <a:rPr lang="en-US" sz="1500" b="1" dirty="0"/>
              <a:t> </a:t>
            </a:r>
            <a:r>
              <a:rPr lang="en-US" sz="1500" b="1" dirty="0" smtClean="0"/>
              <a:t>   </a:t>
            </a:r>
            <a:r>
              <a:rPr lang="gu-IN" sz="1500" b="1" dirty="0" smtClean="0"/>
              <a:t>કમોસમી </a:t>
            </a:r>
            <a:r>
              <a:rPr lang="gu-IN" sz="1500" b="1" dirty="0"/>
              <a:t>વરસાદ</a:t>
            </a:r>
            <a:r>
              <a:rPr lang="en-US" sz="1500" b="1" dirty="0"/>
              <a:t>, </a:t>
            </a:r>
            <a:r>
              <a:rPr lang="gu-IN" sz="1500" b="1" dirty="0"/>
              <a:t>ગરમી અને શીત લહેર</a:t>
            </a:r>
            <a:r>
              <a:rPr lang="en-US" sz="1500" b="1" dirty="0"/>
              <a:t>, </a:t>
            </a:r>
            <a:r>
              <a:rPr lang="gu-IN" sz="1500" b="1" dirty="0"/>
              <a:t>આંધી </a:t>
            </a:r>
            <a:r>
              <a:rPr lang="en-US" sz="1500" b="1" dirty="0"/>
              <a:t>, </a:t>
            </a:r>
            <a:r>
              <a:rPr lang="gu-IN" sz="1500" b="1" dirty="0"/>
              <a:t>તીડનો હુમલો , નવા જંતુઓ અને નવા રોગોનુ કૃષિ અને </a:t>
            </a:r>
            <a:endParaRPr lang="en-US" sz="1500" b="1" dirty="0" smtClean="0"/>
          </a:p>
          <a:p>
            <a:pPr algn="just">
              <a:lnSpc>
                <a:spcPct val="150000"/>
              </a:lnSpc>
            </a:pPr>
            <a:r>
              <a:rPr lang="en-US" sz="1500" b="1" dirty="0"/>
              <a:t> </a:t>
            </a:r>
            <a:r>
              <a:rPr lang="en-US" sz="1500" b="1" dirty="0" smtClean="0"/>
              <a:t>   </a:t>
            </a:r>
            <a:r>
              <a:rPr lang="gu-IN" sz="1500" b="1" dirty="0" smtClean="0"/>
              <a:t>પશુપાલન </a:t>
            </a:r>
            <a:r>
              <a:rPr lang="gu-IN" sz="1500" b="1" dirty="0"/>
              <a:t>પર </a:t>
            </a:r>
            <a:r>
              <a:rPr lang="gu-IN" sz="1500" b="1" dirty="0" smtClean="0"/>
              <a:t>આક્ર્મણ, આ હજુ </a:t>
            </a:r>
            <a:r>
              <a:rPr lang="gu-IN" sz="1500" b="1" dirty="0"/>
              <a:t>સતત વધવાની સંભાવના છે. આ સૌથી મોટા પડ્કારો છે.</a:t>
            </a:r>
            <a:endParaRPr lang="en-US" sz="1500" dirty="0"/>
          </a:p>
          <a:p>
            <a:pPr algn="just">
              <a:lnSpc>
                <a:spcPct val="150000"/>
              </a:lnSpc>
            </a:pPr>
            <a:r>
              <a:rPr lang="en-US" sz="1500" b="1" dirty="0"/>
              <a:t>• </a:t>
            </a:r>
            <a:r>
              <a:rPr lang="en-US" sz="1500" b="1" dirty="0" smtClean="0"/>
              <a:t> </a:t>
            </a:r>
            <a:r>
              <a:rPr lang="gu-IN" sz="1500" b="1" dirty="0" smtClean="0"/>
              <a:t>તાપમાનમાં </a:t>
            </a:r>
            <a:r>
              <a:rPr lang="gu-IN" sz="1500" b="1" dirty="0"/>
              <a:t>સતત વધારો </a:t>
            </a:r>
            <a:r>
              <a:rPr lang="gu-IN" sz="1500" b="1" dirty="0" smtClean="0"/>
              <a:t>કૃષિ અને પશુપાલનની ઉત્પાદકતા પર વીપરીત અસર કરી રહેલ છે. </a:t>
            </a:r>
            <a:endParaRPr lang="en-US" sz="1500" dirty="0"/>
          </a:p>
          <a:p>
            <a:pPr algn="just">
              <a:lnSpc>
                <a:spcPct val="150000"/>
              </a:lnSpc>
            </a:pPr>
            <a:r>
              <a:rPr lang="en-US" sz="1500" b="1" dirty="0"/>
              <a:t>• </a:t>
            </a:r>
            <a:r>
              <a:rPr lang="en-US" sz="1500" b="1" dirty="0" smtClean="0"/>
              <a:t> </a:t>
            </a:r>
            <a:r>
              <a:rPr lang="gu-IN" sz="1500" b="1" dirty="0" smtClean="0"/>
              <a:t>ખેતીનો </a:t>
            </a:r>
            <a:r>
              <a:rPr lang="gu-IN" sz="1500" b="1" dirty="0"/>
              <a:t>વ્યવસાય જોખમી બની </a:t>
            </a:r>
            <a:r>
              <a:rPr lang="gu-IN" sz="1500" b="1" dirty="0" smtClean="0"/>
              <a:t>ગયો છે.</a:t>
            </a:r>
            <a:endParaRPr lang="en-US" sz="1500" dirty="0"/>
          </a:p>
          <a:p>
            <a:pPr algn="just">
              <a:lnSpc>
                <a:spcPct val="150000"/>
              </a:lnSpc>
            </a:pPr>
            <a:r>
              <a:rPr lang="en-US" sz="1500" b="1" dirty="0"/>
              <a:t>• </a:t>
            </a:r>
            <a:r>
              <a:rPr lang="en-US" sz="1500" b="1" dirty="0" smtClean="0"/>
              <a:t> </a:t>
            </a:r>
            <a:r>
              <a:rPr lang="gu-IN" sz="1500" b="1" dirty="0" smtClean="0"/>
              <a:t>ખેડૂતો </a:t>
            </a:r>
            <a:r>
              <a:rPr lang="gu-IN" sz="1500" b="1" dirty="0"/>
              <a:t>ખેતી છોડી દેવાનું પસંદ કરે છે</a:t>
            </a:r>
            <a:endParaRPr lang="en-US" sz="1500" dirty="0"/>
          </a:p>
          <a:p>
            <a:pPr algn="just">
              <a:lnSpc>
                <a:spcPct val="150000"/>
              </a:lnSpc>
            </a:pPr>
            <a:r>
              <a:rPr lang="en-US" sz="1500" b="1" dirty="0" smtClean="0"/>
              <a:t>•  </a:t>
            </a:r>
            <a:r>
              <a:rPr lang="gu-IN" sz="1500" b="1" dirty="0"/>
              <a:t>બિન-કૃષિ પ્રવૃત્તિઓમાં જબરદસ્ત વધારો હોવાથી ઉત્પાદક જમીનો માં ઘટાડો થયો છે અને ભાગીયા ખેડૂતોમાં </a:t>
            </a:r>
            <a:endParaRPr lang="en-US" sz="1500" b="1" dirty="0" smtClean="0"/>
          </a:p>
          <a:p>
            <a:pPr algn="just">
              <a:lnSpc>
                <a:spcPct val="150000"/>
              </a:lnSpc>
            </a:pPr>
            <a:r>
              <a:rPr lang="en-US" sz="1500" b="1" dirty="0"/>
              <a:t> </a:t>
            </a:r>
            <a:r>
              <a:rPr lang="en-US" sz="1500" b="1" dirty="0" smtClean="0"/>
              <a:t>  </a:t>
            </a:r>
            <a:r>
              <a:rPr lang="gu-IN" sz="1500" b="1" dirty="0" smtClean="0"/>
              <a:t>વધતા </a:t>
            </a:r>
            <a:r>
              <a:rPr lang="gu-IN" sz="1500" b="1" dirty="0"/>
              <a:t>જાય છે. </a:t>
            </a:r>
            <a:endParaRPr lang="en-US" sz="1500" dirty="0"/>
          </a:p>
          <a:p>
            <a:pPr algn="just"/>
            <a:r>
              <a:rPr lang="en-US" sz="1500" b="1" dirty="0"/>
              <a:t>•</a:t>
            </a:r>
            <a:r>
              <a:rPr lang="gu-IN" sz="1500" b="1" dirty="0"/>
              <a:t> બાંધકામ પ્રવૃતિમાં માટે મોટાભાગે શહેરી વિસ્તારોની બહારની જ્મીન ખરીદાઇ ગઇ છે જેથી ઉત્પાદન ઘટતું </a:t>
            </a:r>
            <a:r>
              <a:rPr lang="gu-IN" sz="1500" b="1" dirty="0" smtClean="0"/>
              <a:t>જાય </a:t>
            </a:r>
            <a:r>
              <a:rPr lang="en-US" sz="1500" b="1" dirty="0" smtClean="0"/>
              <a:t>    </a:t>
            </a:r>
            <a:r>
              <a:rPr lang="gu-IN" sz="1500" b="1" dirty="0" smtClean="0"/>
              <a:t>છે</a:t>
            </a:r>
            <a:r>
              <a:rPr lang="gu-IN" sz="1500" b="1" dirty="0"/>
              <a:t>.</a:t>
            </a:r>
            <a:endParaRPr lang="en-US" sz="1500" dirty="0"/>
          </a:p>
          <a:p>
            <a:pPr algn="just"/>
            <a:r>
              <a:rPr lang="en-US" sz="1500" b="1" dirty="0" smtClean="0"/>
              <a:t>• </a:t>
            </a:r>
            <a:r>
              <a:rPr lang="gu-IN" sz="1500" b="1" dirty="0" smtClean="0"/>
              <a:t>તાપમાનમાં </a:t>
            </a:r>
            <a:r>
              <a:rPr lang="gu-IN" sz="1500" b="1" dirty="0"/>
              <a:t>વધારો થવાને કારણે સિંચાઈના પાણી અને ઊર્જાની માંગમાં વધારો અને તે માટે સતત રજુઆતો </a:t>
            </a:r>
            <a:endParaRPr lang="en-US" sz="1500" b="1" dirty="0" smtClean="0"/>
          </a:p>
          <a:p>
            <a:pPr algn="just"/>
            <a:r>
              <a:rPr lang="en-US" sz="1500" b="1" dirty="0"/>
              <a:t> </a:t>
            </a:r>
            <a:r>
              <a:rPr lang="en-US" sz="1500" b="1" dirty="0" smtClean="0"/>
              <a:t>  </a:t>
            </a:r>
            <a:r>
              <a:rPr lang="gu-IN" sz="1500" b="1" dirty="0" smtClean="0"/>
              <a:t>થાય </a:t>
            </a:r>
            <a:r>
              <a:rPr lang="gu-IN" sz="1500" b="1" dirty="0"/>
              <a:t>છે. </a:t>
            </a:r>
            <a:endParaRPr lang="en-US" sz="1500" dirty="0"/>
          </a:p>
          <a:p>
            <a:pPr algn="just">
              <a:lnSpc>
                <a:spcPct val="150000"/>
              </a:lnSpc>
            </a:pPr>
            <a:r>
              <a:rPr lang="en-US" sz="1500" b="1" dirty="0"/>
              <a:t>• </a:t>
            </a:r>
            <a:r>
              <a:rPr lang="en-US" sz="1500" b="1" dirty="0" smtClean="0"/>
              <a:t> </a:t>
            </a:r>
            <a:r>
              <a:rPr lang="gu-IN" sz="1500" b="1" dirty="0" smtClean="0"/>
              <a:t>યુવા </a:t>
            </a:r>
            <a:r>
              <a:rPr lang="gu-IN" sz="1500" b="1" dirty="0"/>
              <a:t>પેઢીને પશુપાલનનું સંચાલન પસંદ નથી જેમ કે દૂધ દોહવું કે છાણ </a:t>
            </a:r>
            <a:r>
              <a:rPr lang="gu-IN" sz="1500" b="1" dirty="0" smtClean="0"/>
              <a:t>ભેગું કરવું </a:t>
            </a:r>
            <a:r>
              <a:rPr lang="gu-IN" sz="1500" b="1" dirty="0"/>
              <a:t>ખેતરમાં કામ કરવું </a:t>
            </a:r>
            <a:r>
              <a:rPr lang="gu-IN" sz="1500" b="1" dirty="0" smtClean="0"/>
              <a:t>ગમતું</a:t>
            </a:r>
          </a:p>
          <a:p>
            <a:pPr algn="just">
              <a:lnSpc>
                <a:spcPct val="150000"/>
              </a:lnSpc>
            </a:pPr>
            <a:r>
              <a:rPr lang="gu-IN" sz="1500" b="1" dirty="0" smtClean="0"/>
              <a:t>  નથી</a:t>
            </a:r>
            <a:r>
              <a:rPr lang="gu-IN" sz="1500" b="1" dirty="0"/>
              <a:t>.</a:t>
            </a:r>
            <a:endParaRPr lang="en-US" sz="1500" dirty="0"/>
          </a:p>
          <a:p>
            <a:pPr algn="just">
              <a:lnSpc>
                <a:spcPct val="150000"/>
              </a:lnSpc>
            </a:pPr>
            <a:r>
              <a:rPr lang="en-US" sz="1500" b="1" dirty="0"/>
              <a:t>• </a:t>
            </a:r>
            <a:r>
              <a:rPr lang="en-US" sz="1500" b="1" dirty="0" smtClean="0"/>
              <a:t> </a:t>
            </a:r>
            <a:r>
              <a:rPr lang="gu-IN" sz="1500" b="1" dirty="0" smtClean="0"/>
              <a:t>ખેત </a:t>
            </a:r>
            <a:r>
              <a:rPr lang="gu-IN" sz="1500" b="1" dirty="0"/>
              <a:t>મજૂરોની અછત વધતી જાય છે.</a:t>
            </a:r>
            <a:endParaRPr lang="en-US" sz="1500" dirty="0"/>
          </a:p>
          <a:p>
            <a:pPr algn="just">
              <a:lnSpc>
                <a:spcPct val="150000"/>
              </a:lnSpc>
            </a:pPr>
            <a:r>
              <a:rPr lang="en-US" sz="1500" b="1" dirty="0"/>
              <a:t>• </a:t>
            </a:r>
            <a:r>
              <a:rPr lang="en-US" sz="1500" b="1" dirty="0" smtClean="0"/>
              <a:t> </a:t>
            </a:r>
            <a:r>
              <a:rPr lang="gu-IN" sz="1500" b="1" dirty="0" smtClean="0"/>
              <a:t>જમીનના </a:t>
            </a:r>
            <a:r>
              <a:rPr lang="gu-IN" sz="1500" b="1" dirty="0"/>
              <a:t>આરોગ્ય અને પાણીની ગુણવત્તામાં બગાડ </a:t>
            </a:r>
            <a:r>
              <a:rPr lang="gu-IN" sz="1500" b="1" dirty="0" smtClean="0"/>
              <a:t>પાક </a:t>
            </a:r>
            <a:r>
              <a:rPr lang="gu-IN" sz="1500" b="1" dirty="0"/>
              <a:t>ઉત્પાદક્તા પર અસર કરી રહેલ છે.</a:t>
            </a:r>
            <a:endParaRPr lang="en-US" sz="1500" dirty="0"/>
          </a:p>
          <a:p>
            <a:pPr algn="just">
              <a:lnSpc>
                <a:spcPct val="150000"/>
              </a:lnSpc>
            </a:pPr>
            <a:r>
              <a:rPr lang="en-US" sz="1500" b="1" dirty="0"/>
              <a:t>• </a:t>
            </a:r>
            <a:r>
              <a:rPr lang="en-US" sz="1500" b="1" dirty="0" smtClean="0"/>
              <a:t> </a:t>
            </a:r>
            <a:r>
              <a:rPr lang="gu-IN" sz="1500" b="1" dirty="0" smtClean="0"/>
              <a:t>નબળું </a:t>
            </a:r>
            <a:r>
              <a:rPr lang="gu-IN" sz="1500" b="1" dirty="0"/>
              <a:t>બજાર </a:t>
            </a:r>
            <a:r>
              <a:rPr lang="gu-IN" sz="1500" b="1" dirty="0" smtClean="0"/>
              <a:t>જોડાણ</a:t>
            </a:r>
          </a:p>
          <a:p>
            <a:pPr algn="just">
              <a:lnSpc>
                <a:spcPct val="150000"/>
              </a:lnSpc>
              <a:buFont typeface="Arial" pitchFamily="34" charset="0"/>
              <a:buChar char="•"/>
            </a:pPr>
            <a:r>
              <a:rPr lang="gu-IN" sz="1500" b="1" dirty="0" smtClean="0"/>
              <a:t> કુદરતી આપતીઓથી થતા નુકશાન માટે વારંવાર ખાસ સહાય આપવી પડે છે જેનુ બજેટ – નાણાંકીય જરૂરીયાત વધતી જાય છે. </a:t>
            </a:r>
            <a:endParaRPr lang="en-US"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04800"/>
            <a:ext cx="8305800" cy="5678478"/>
          </a:xfrm>
          <a:prstGeom prst="rect">
            <a:avLst/>
          </a:prstGeom>
          <a:noFill/>
        </p:spPr>
        <p:txBody>
          <a:bodyPr wrap="square" rtlCol="0">
            <a:spAutoFit/>
          </a:bodyPr>
          <a:lstStyle/>
          <a:p>
            <a:pPr algn="ctr"/>
            <a:endParaRPr lang="en-US" sz="2400" b="1" u="sng" dirty="0" smtClean="0">
              <a:solidFill>
                <a:srgbClr val="00B0F0"/>
              </a:solidFill>
            </a:endParaRPr>
          </a:p>
          <a:p>
            <a:pPr algn="ctr"/>
            <a:r>
              <a:rPr lang="gu-IN" sz="2400" b="1" u="sng" dirty="0" smtClean="0">
                <a:solidFill>
                  <a:srgbClr val="00B0F0"/>
                </a:solidFill>
              </a:rPr>
              <a:t>પડકારો</a:t>
            </a:r>
            <a:r>
              <a:rPr lang="gu-IN" b="1" u="sng" dirty="0" smtClean="0"/>
              <a:t> </a:t>
            </a:r>
            <a:endParaRPr lang="en-US" dirty="0"/>
          </a:p>
          <a:p>
            <a:pPr>
              <a:lnSpc>
                <a:spcPct val="150000"/>
              </a:lnSpc>
              <a:buFont typeface="Arial" pitchFamily="34" charset="0"/>
              <a:buChar char="•"/>
            </a:pPr>
            <a:r>
              <a:rPr lang="en-US" b="1" dirty="0"/>
              <a:t> </a:t>
            </a:r>
            <a:r>
              <a:rPr lang="gu-IN" b="1" dirty="0"/>
              <a:t>ખેડૂતોના ત્રણ પ્રકાર છે:</a:t>
            </a:r>
            <a:endParaRPr lang="en-US" dirty="0"/>
          </a:p>
          <a:p>
            <a:pPr lvl="0">
              <a:lnSpc>
                <a:spcPct val="150000"/>
              </a:lnSpc>
              <a:buFont typeface="Arial" pitchFamily="34" charset="0"/>
              <a:buChar char="•"/>
            </a:pPr>
            <a:r>
              <a:rPr lang="en-US" b="1" dirty="0" smtClean="0"/>
              <a:t> </a:t>
            </a:r>
            <a:r>
              <a:rPr lang="gu-IN" b="1" dirty="0" smtClean="0"/>
              <a:t>શ્રીમંત </a:t>
            </a:r>
            <a:r>
              <a:rPr lang="gu-IN" b="1" dirty="0"/>
              <a:t>અને/અથવા પ્રગતિશીલ/શિક્ષિત ખેડૂતો.</a:t>
            </a:r>
            <a:endParaRPr lang="en-US" dirty="0"/>
          </a:p>
          <a:p>
            <a:pPr lvl="0">
              <a:lnSpc>
                <a:spcPct val="150000"/>
              </a:lnSpc>
              <a:buFont typeface="Arial" pitchFamily="34" charset="0"/>
              <a:buChar char="•"/>
            </a:pPr>
            <a:r>
              <a:rPr lang="en-US" b="1" dirty="0" smtClean="0"/>
              <a:t> </a:t>
            </a:r>
            <a:r>
              <a:rPr lang="gu-IN" b="1" dirty="0" smtClean="0"/>
              <a:t>ગરીબ </a:t>
            </a:r>
            <a:r>
              <a:rPr lang="gu-IN" b="1" dirty="0"/>
              <a:t>ખેડૂતો</a:t>
            </a:r>
            <a:endParaRPr lang="en-US" dirty="0"/>
          </a:p>
          <a:p>
            <a:pPr lvl="0">
              <a:lnSpc>
                <a:spcPct val="150000"/>
              </a:lnSpc>
              <a:buFont typeface="Arial" pitchFamily="34" charset="0"/>
              <a:buChar char="•"/>
            </a:pPr>
            <a:r>
              <a:rPr lang="en-US" b="1" dirty="0" smtClean="0"/>
              <a:t> </a:t>
            </a:r>
            <a:r>
              <a:rPr lang="gu-IN" b="1" dirty="0" smtClean="0"/>
              <a:t>ભાગીયા</a:t>
            </a:r>
          </a:p>
          <a:p>
            <a:pPr lvl="0">
              <a:lnSpc>
                <a:spcPct val="150000"/>
              </a:lnSpc>
              <a:buFont typeface="Arial" pitchFamily="34" charset="0"/>
              <a:buChar char="•"/>
            </a:pPr>
            <a:r>
              <a:rPr lang="gu-IN" b="1" dirty="0" smtClean="0"/>
              <a:t> મહીલા ખેડૂતો</a:t>
            </a:r>
            <a:endParaRPr lang="en-US" dirty="0"/>
          </a:p>
          <a:p>
            <a:pPr lvl="0">
              <a:lnSpc>
                <a:spcPct val="150000"/>
              </a:lnSpc>
              <a:buFont typeface="Arial" pitchFamily="34" charset="0"/>
              <a:buChar char="•"/>
            </a:pPr>
            <a:r>
              <a:rPr lang="en-US" b="1" dirty="0"/>
              <a:t> </a:t>
            </a:r>
            <a:r>
              <a:rPr lang="gu-IN" b="1" dirty="0"/>
              <a:t>બે - ત્રણ પ્રકારના પશુ ધારકો:</a:t>
            </a:r>
            <a:endParaRPr lang="en-US" dirty="0"/>
          </a:p>
          <a:p>
            <a:pPr lvl="0">
              <a:lnSpc>
                <a:spcPct val="150000"/>
              </a:lnSpc>
              <a:buFont typeface="Arial" pitchFamily="34" charset="0"/>
              <a:buChar char="•"/>
            </a:pPr>
            <a:r>
              <a:rPr lang="en-US" b="1" dirty="0" smtClean="0"/>
              <a:t> </a:t>
            </a:r>
            <a:r>
              <a:rPr lang="gu-IN" b="1" dirty="0" smtClean="0"/>
              <a:t>દૂધાળા </a:t>
            </a:r>
            <a:r>
              <a:rPr lang="gu-IN" b="1" dirty="0"/>
              <a:t>પશુઓ ખેડૂતો માલિકો; તેવો ડેરી વ્યવ્સ્થા સાથે જોડાયેલા છે.</a:t>
            </a:r>
            <a:endParaRPr lang="en-US" dirty="0"/>
          </a:p>
          <a:p>
            <a:pPr lvl="0">
              <a:lnSpc>
                <a:spcPct val="150000"/>
              </a:lnSpc>
              <a:buFont typeface="Arial" pitchFamily="34" charset="0"/>
              <a:buChar char="•"/>
            </a:pPr>
            <a:r>
              <a:rPr lang="en-US" b="1" dirty="0" smtClean="0"/>
              <a:t> </a:t>
            </a:r>
            <a:r>
              <a:rPr lang="gu-IN" b="1" dirty="0" smtClean="0"/>
              <a:t>નાના </a:t>
            </a:r>
            <a:r>
              <a:rPr lang="gu-IN" b="1" dirty="0"/>
              <a:t>પશુપાલકો -ઘેટાં - બકરા - ડુક્કર જેવા અન્ય પ્રાણીઓના માલિકો અને </a:t>
            </a:r>
            <a:endParaRPr lang="en-US" dirty="0"/>
          </a:p>
          <a:p>
            <a:pPr>
              <a:lnSpc>
                <a:spcPct val="150000"/>
              </a:lnSpc>
              <a:buFont typeface="Arial" pitchFamily="34" charset="0"/>
              <a:buChar char="•"/>
            </a:pPr>
            <a:r>
              <a:rPr lang="en-US" b="1" dirty="0" smtClean="0"/>
              <a:t> </a:t>
            </a:r>
            <a:r>
              <a:rPr lang="gu-IN" b="1" dirty="0" smtClean="0"/>
              <a:t>મરઘાં </a:t>
            </a:r>
            <a:r>
              <a:rPr lang="gu-IN" b="1" dirty="0"/>
              <a:t>પાલન કરનાર.</a:t>
            </a:r>
            <a:endParaRPr lang="en-US" dirty="0"/>
          </a:p>
          <a:p>
            <a:pPr lvl="0">
              <a:lnSpc>
                <a:spcPct val="150000"/>
              </a:lnSpc>
              <a:buFont typeface="Arial" pitchFamily="34" charset="0"/>
              <a:buChar char="•"/>
            </a:pPr>
            <a:r>
              <a:rPr lang="en-US" b="1" dirty="0" smtClean="0"/>
              <a:t> </a:t>
            </a:r>
            <a:r>
              <a:rPr lang="gu-IN" b="1" dirty="0" smtClean="0"/>
              <a:t>મહીલા ગરીબ </a:t>
            </a:r>
            <a:r>
              <a:rPr lang="gu-IN" b="1" dirty="0"/>
              <a:t>ખેડૂતો</a:t>
            </a:r>
            <a:r>
              <a:rPr lang="en-US" b="1" dirty="0"/>
              <a:t>, </a:t>
            </a:r>
            <a:r>
              <a:rPr lang="gu-IN" b="1" dirty="0"/>
              <a:t>ભાગીયા અને નાના પશુ ધારકો પર ખાસ ધ્યાન આપવાની </a:t>
            </a:r>
            <a:r>
              <a:rPr lang="gu-IN" b="1" dirty="0" smtClean="0"/>
              <a:t>જરૂર</a:t>
            </a:r>
          </a:p>
          <a:p>
            <a:pPr lvl="0">
              <a:lnSpc>
                <a:spcPct val="150000"/>
              </a:lnSpc>
            </a:pPr>
            <a:r>
              <a:rPr lang="gu-IN" b="1" dirty="0" smtClean="0"/>
              <a:t>  </a:t>
            </a:r>
            <a:r>
              <a:rPr lang="gu-IN" b="1" dirty="0"/>
              <a:t>છે.</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534400" cy="3693319"/>
          </a:xfrm>
          <a:prstGeom prst="rect">
            <a:avLst/>
          </a:prstGeom>
          <a:noFill/>
        </p:spPr>
        <p:txBody>
          <a:bodyPr wrap="square" rtlCol="0">
            <a:spAutoFit/>
          </a:bodyPr>
          <a:lstStyle/>
          <a:p>
            <a:pPr algn="ctr"/>
            <a:endParaRPr lang="en-US" b="1" u="sng" dirty="0" smtClean="0">
              <a:solidFill>
                <a:srgbClr val="00B0F0"/>
              </a:solidFill>
            </a:endParaRPr>
          </a:p>
          <a:p>
            <a:pPr algn="ctr"/>
            <a:r>
              <a:rPr lang="gu-IN" sz="2000" b="1" u="sng" dirty="0" smtClean="0">
                <a:solidFill>
                  <a:srgbClr val="00B0F0"/>
                </a:solidFill>
              </a:rPr>
              <a:t>પડકારો </a:t>
            </a:r>
            <a:r>
              <a:rPr lang="gu-IN" sz="2000" b="1" u="sng" dirty="0">
                <a:solidFill>
                  <a:srgbClr val="00B0F0"/>
                </a:solidFill>
              </a:rPr>
              <a:t>- ખારાશનો પ્રવેશ</a:t>
            </a:r>
            <a:endParaRPr lang="en-US" sz="2000" u="sng" dirty="0">
              <a:solidFill>
                <a:srgbClr val="00B0F0"/>
              </a:solidFill>
            </a:endParaRPr>
          </a:p>
          <a:p>
            <a:pPr>
              <a:lnSpc>
                <a:spcPct val="200000"/>
              </a:lnSpc>
            </a:pPr>
            <a:r>
              <a:rPr lang="gu-IN" b="1" dirty="0" smtClean="0"/>
              <a:t>દરિયાઈ </a:t>
            </a:r>
            <a:r>
              <a:rPr lang="gu-IN" b="1" dirty="0"/>
              <a:t>સપાટીમાં સતત વધારો થવાને કારણે અને ભૂગર્ભમાં અને જમીન ઉપર - સમુદ્રના વિસ્તારોમાં - ખારાશના પ્રવેશને કારણે ભૂગર્ભ જળ સંસાધનો પર પણ પાયમાલી થઈ રહી છે – પાણી દૂષિત થઈ રહ્યુ છે. દરિયાઈ વિસ્તારોની નજીકના પાકની ઉત્પાદકતા ગંભીર રીતે પ્રભાવિત થાય છે. વધુ ચીંતાનો વિષ્ય એ છે કે આ ખારાશ હવે લગભગ બધા વિસ્તારોમાં પ્રસરી રહી </a:t>
            </a:r>
            <a:r>
              <a:rPr lang="gu-IN" b="1" dirty="0" smtClean="0"/>
              <a:t>છે.  </a:t>
            </a:r>
            <a:r>
              <a:rPr lang="gu-IN" b="1" dirty="0"/>
              <a:t>જેની ભવિષ્યમાં ઉત્પાદકતા પર ગંભીર અસર પડશે. </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6370975"/>
          </a:xfrm>
          <a:prstGeom prst="rect">
            <a:avLst/>
          </a:prstGeom>
          <a:noFill/>
        </p:spPr>
        <p:txBody>
          <a:bodyPr wrap="square" rtlCol="0">
            <a:spAutoFit/>
          </a:bodyPr>
          <a:lstStyle/>
          <a:p>
            <a:pPr algn="ctr"/>
            <a:endParaRPr lang="en-US" sz="2400" b="1" u="sng" dirty="0" smtClean="0">
              <a:solidFill>
                <a:srgbClr val="00B0F0"/>
              </a:solidFill>
            </a:endParaRPr>
          </a:p>
          <a:p>
            <a:pPr algn="ctr"/>
            <a:r>
              <a:rPr lang="gu-IN" sz="2400" b="1" u="sng" dirty="0" smtClean="0">
                <a:solidFill>
                  <a:srgbClr val="00B0F0"/>
                </a:solidFill>
              </a:rPr>
              <a:t>ગરીબી </a:t>
            </a:r>
            <a:endParaRPr lang="en-US" sz="2400" u="sng" dirty="0">
              <a:solidFill>
                <a:srgbClr val="00B0F0"/>
              </a:solidFill>
            </a:endParaRPr>
          </a:p>
          <a:p>
            <a:pPr>
              <a:lnSpc>
                <a:spcPct val="200000"/>
              </a:lnSpc>
            </a:pPr>
            <a:r>
              <a:rPr lang="en-US" b="1" dirty="0"/>
              <a:t>• </a:t>
            </a:r>
            <a:r>
              <a:rPr lang="gu-IN" b="1" dirty="0"/>
              <a:t>વર્તમાન યોજનાઓનો ખૂબ સારી રીતે અમલ - પરંતુ એકજ પ્રકારની  જમીન </a:t>
            </a:r>
            <a:r>
              <a:rPr lang="gu-IN" b="1" dirty="0" smtClean="0"/>
              <a:t>અને</a:t>
            </a:r>
            <a:r>
              <a:rPr lang="en-US" b="1" dirty="0" smtClean="0"/>
              <a:t> </a:t>
            </a:r>
            <a:r>
              <a:rPr lang="gu-IN" b="1" dirty="0" smtClean="0"/>
              <a:t>પાણી </a:t>
            </a:r>
            <a:endParaRPr lang="en-US" b="1" dirty="0" smtClean="0"/>
          </a:p>
          <a:p>
            <a:pPr>
              <a:lnSpc>
                <a:spcPct val="200000"/>
              </a:lnSpc>
            </a:pPr>
            <a:r>
              <a:rPr lang="en-US" b="1" dirty="0"/>
              <a:t> </a:t>
            </a:r>
            <a:r>
              <a:rPr lang="en-US" b="1" dirty="0" smtClean="0"/>
              <a:t>   </a:t>
            </a:r>
            <a:r>
              <a:rPr lang="gu-IN" b="1" dirty="0" smtClean="0"/>
              <a:t>ધરાવતા </a:t>
            </a:r>
            <a:r>
              <a:rPr lang="gu-IN" b="1" dirty="0"/>
              <a:t>એક જ ગામમાં, એક ખેડૂત નફો કરે છે બીજા કેટલાક ખેડૂતો </a:t>
            </a:r>
            <a:r>
              <a:rPr lang="gu-IN" b="1" dirty="0" smtClean="0"/>
              <a:t>ગરીબ </a:t>
            </a:r>
            <a:r>
              <a:rPr lang="gu-IN" b="1" dirty="0"/>
              <a:t>રહે છે.</a:t>
            </a:r>
            <a:endParaRPr lang="en-US" dirty="0"/>
          </a:p>
          <a:p>
            <a:pPr>
              <a:lnSpc>
                <a:spcPct val="200000"/>
              </a:lnSpc>
            </a:pPr>
            <a:r>
              <a:rPr lang="en-US" b="1" dirty="0"/>
              <a:t>• </a:t>
            </a:r>
            <a:r>
              <a:rPr lang="gu-IN" b="1" dirty="0"/>
              <a:t>ગરીબ ખેડૂતો અને </a:t>
            </a:r>
            <a:r>
              <a:rPr lang="gu-IN" b="1" dirty="0" smtClean="0"/>
              <a:t>ગરીબ ભરવાડોને ઓળખવા જરૂરી અને ગ્રામ્ય </a:t>
            </a:r>
            <a:r>
              <a:rPr lang="gu-IN" b="1" dirty="0"/>
              <a:t>સ્તરે </a:t>
            </a:r>
            <a:r>
              <a:rPr lang="gu-IN" b="1" dirty="0" smtClean="0"/>
              <a:t>અલગ-અલગ</a:t>
            </a:r>
          </a:p>
          <a:p>
            <a:pPr>
              <a:lnSpc>
                <a:spcPct val="200000"/>
              </a:lnSpc>
            </a:pPr>
            <a:r>
              <a:rPr lang="gu-IN" b="1" dirty="0" smtClean="0"/>
              <a:t>  </a:t>
            </a:r>
            <a:r>
              <a:rPr lang="gu-IN" b="1" dirty="0"/>
              <a:t>વ્યૂહરચના </a:t>
            </a:r>
            <a:r>
              <a:rPr lang="gu-IN" b="1" dirty="0" smtClean="0"/>
              <a:t>અને</a:t>
            </a:r>
            <a:r>
              <a:rPr lang="en-US" b="1" dirty="0" smtClean="0"/>
              <a:t> </a:t>
            </a:r>
            <a:r>
              <a:rPr lang="gu-IN" b="1" dirty="0" smtClean="0"/>
              <a:t>વ્યક્તીગત સંપર્કની </a:t>
            </a:r>
            <a:r>
              <a:rPr lang="gu-IN" b="1" dirty="0"/>
              <a:t>જરૂર છે. તેઓ વિકાસની પ્રક્રિયાના લાભોથી વંચિત છે.</a:t>
            </a:r>
            <a:endParaRPr lang="en-US" dirty="0"/>
          </a:p>
          <a:p>
            <a:pPr>
              <a:lnSpc>
                <a:spcPct val="200000"/>
              </a:lnSpc>
            </a:pPr>
            <a:r>
              <a:rPr lang="en-US" b="1" dirty="0"/>
              <a:t>• </a:t>
            </a:r>
            <a:r>
              <a:rPr lang="gu-IN" b="1" dirty="0"/>
              <a:t>ગરીબી દૂર કરવા માટે - સૌ પ્રથમ </a:t>
            </a:r>
            <a:r>
              <a:rPr lang="gu-IN" b="1" dirty="0" smtClean="0"/>
              <a:t>તેમની </a:t>
            </a:r>
            <a:r>
              <a:rPr lang="gu-IN" b="1" dirty="0"/>
              <a:t>જરૂરિયાતો </a:t>
            </a:r>
            <a:r>
              <a:rPr lang="gu-IN" b="1" dirty="0" smtClean="0"/>
              <a:t>–</a:t>
            </a:r>
            <a:r>
              <a:rPr lang="en-US" b="1" dirty="0" smtClean="0"/>
              <a:t> </a:t>
            </a:r>
            <a:r>
              <a:rPr lang="gu-IN" b="1" dirty="0" smtClean="0"/>
              <a:t>નબળાઇ સમજી અને મદદ આપવી</a:t>
            </a:r>
          </a:p>
          <a:p>
            <a:pPr>
              <a:lnSpc>
                <a:spcPct val="200000"/>
              </a:lnSpc>
            </a:pPr>
            <a:r>
              <a:rPr lang="gu-IN" b="1" dirty="0" smtClean="0"/>
              <a:t>  જરૂરી છે સાથે સતત દેખરેખ </a:t>
            </a:r>
            <a:r>
              <a:rPr lang="gu-IN" b="1" dirty="0"/>
              <a:t>રાખવાની જરૂર છે.</a:t>
            </a:r>
            <a:endParaRPr lang="en-US" dirty="0"/>
          </a:p>
          <a:p>
            <a:pPr>
              <a:lnSpc>
                <a:spcPct val="200000"/>
              </a:lnSpc>
            </a:pPr>
            <a:r>
              <a:rPr lang="en-US" b="1" dirty="0"/>
              <a:t>• </a:t>
            </a:r>
            <a:r>
              <a:rPr lang="gu-IN" b="1" dirty="0"/>
              <a:t>તેઓને પોસાય તેવી ટેક્નોલોજી આપવાની જરૂર છે. આવકના બહુવિધ સ્ત્રોત </a:t>
            </a:r>
            <a:r>
              <a:rPr lang="gu-IN" b="1" dirty="0" smtClean="0"/>
              <a:t>ઉપલબ્ધ</a:t>
            </a:r>
            <a:endParaRPr lang="en-US" b="1" dirty="0" smtClean="0"/>
          </a:p>
          <a:p>
            <a:pPr>
              <a:lnSpc>
                <a:spcPct val="200000"/>
              </a:lnSpc>
            </a:pPr>
            <a:r>
              <a:rPr lang="en-US" b="1" dirty="0"/>
              <a:t> </a:t>
            </a:r>
            <a:r>
              <a:rPr lang="gu-IN" b="1" dirty="0" smtClean="0"/>
              <a:t> </a:t>
            </a:r>
            <a:r>
              <a:rPr lang="gu-IN" b="1" dirty="0"/>
              <a:t>કરવાની જરૂર છે. </a:t>
            </a:r>
            <a:r>
              <a:rPr lang="gu-IN" b="1" dirty="0" smtClean="0"/>
              <a:t>ખાસ કરીને મહીલાઓ હવે ખેતીનુંબહુવીધ કામ કરે છે. તેમને તાલીમ</a:t>
            </a:r>
          </a:p>
          <a:p>
            <a:pPr>
              <a:lnSpc>
                <a:spcPct val="200000"/>
              </a:lnSpc>
            </a:pPr>
            <a:r>
              <a:rPr lang="gu-IN" b="1" dirty="0" smtClean="0"/>
              <a:t> આપવી જરૂરી છે. કુટુંબના </a:t>
            </a:r>
            <a:r>
              <a:rPr lang="gu-IN" b="1" dirty="0"/>
              <a:t>યુવાન સભ્યો બહુવિધ કૌશલ્ય આપવાની </a:t>
            </a:r>
            <a:r>
              <a:rPr lang="gu-IN" b="1" dirty="0" smtClean="0"/>
              <a:t>જરૂર </a:t>
            </a:r>
            <a:r>
              <a:rPr lang="gu-IN" b="1" dirty="0"/>
              <a:t>છે. આ માટે </a:t>
            </a:r>
            <a:endParaRPr lang="en-US" b="1" dirty="0" smtClean="0"/>
          </a:p>
          <a:p>
            <a:pPr>
              <a:lnSpc>
                <a:spcPct val="200000"/>
              </a:lnSpc>
            </a:pPr>
            <a:r>
              <a:rPr lang="en-US" b="1" dirty="0"/>
              <a:t> </a:t>
            </a:r>
            <a:r>
              <a:rPr lang="en-US" b="1" dirty="0" smtClean="0"/>
              <a:t>  </a:t>
            </a:r>
            <a:r>
              <a:rPr lang="gu-IN" b="1" dirty="0" smtClean="0"/>
              <a:t>તાલુકા </a:t>
            </a:r>
            <a:r>
              <a:rPr lang="gu-IN" b="1" dirty="0"/>
              <a:t>કક્ષાએ ગામવાર આયોજન કરી તેનો અમલ </a:t>
            </a:r>
            <a:r>
              <a:rPr lang="gu-IN" b="1" dirty="0" smtClean="0"/>
              <a:t>કરાવો</a:t>
            </a:r>
            <a:r>
              <a:rPr lang="en-US" b="1" dirty="0" smtClean="0"/>
              <a:t> </a:t>
            </a:r>
            <a:r>
              <a:rPr lang="gu-IN" b="1" dirty="0" smtClean="0"/>
              <a:t>  </a:t>
            </a:r>
            <a:r>
              <a:rPr lang="gu-IN" b="1" dirty="0"/>
              <a:t>જરૂરી છે.</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3319</Words>
  <Application>Microsoft Office PowerPoint</Application>
  <PresentationFormat>On-screen Show (4:3)</PresentationFormat>
  <Paragraphs>272</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અમૃતકાળમાં આત્મનિર્ભર</vt:lpstr>
      <vt:lpstr> ગુજરાત </vt:lpstr>
      <vt:lpstr> ગુજરાત </vt:lpstr>
      <vt:lpstr> અમૃતકાલ માટેના લક્ષ્યો </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Deepak</dc:creator>
  <cp:lastModifiedBy>Deepak</cp:lastModifiedBy>
  <cp:revision>42</cp:revision>
  <dcterms:created xsi:type="dcterms:W3CDTF">2024-02-02T05:45:17Z</dcterms:created>
  <dcterms:modified xsi:type="dcterms:W3CDTF">2024-02-05T08:09:08Z</dcterms:modified>
</cp:coreProperties>
</file>